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theme/theme19.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3.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6.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7.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9.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0.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2.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4.xml" ContentType="application/vnd.openxmlformats-officedocument.themeOverr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9.xml" ContentType="application/vnd.openxmlformats-officedocument.themeOverride+xml"/>
  <Override PartName="/ppt/notesSlides/notesSlide36.xml" ContentType="application/vnd.openxmlformats-officedocument.presentationml.notesSlide+xml"/>
  <Override PartName="/ppt/theme/themeOverride10.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1.xml" ContentType="application/vnd.openxmlformats-officedocument.themeOverride+xml"/>
  <Override PartName="/ppt/notesSlides/notesSlide42.xml" ContentType="application/vnd.openxmlformats-officedocument.presentationml.notesSlide+xml"/>
  <Override PartName="/ppt/theme/themeOverride1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3.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4.xml" ContentType="application/vnd.openxmlformats-officedocument.themeOverride+xml"/>
  <Override PartName="/ppt/notesSlides/notesSlide59.xml" ContentType="application/vnd.openxmlformats-officedocument.presentationml.notesSlide+xml"/>
  <Override PartName="/ppt/theme/themeOverride15.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6.xml" ContentType="application/vnd.openxmlformats-officedocument.themeOverride+xml"/>
  <Override PartName="/ppt/notesSlides/notesSlide67.xml" ContentType="application/vnd.openxmlformats-officedocument.presentationml.notesSlide+xml"/>
  <Override PartName="/ppt/theme/themeOverride17.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8.xml" ContentType="application/vnd.openxmlformats-officedocument.themeOverride+xml"/>
  <Override PartName="/ppt/notesSlides/notesSlide70.xml" ContentType="application/vnd.openxmlformats-officedocument.presentationml.notesSlide+xml"/>
  <Override PartName="/ppt/theme/themeOverride19.xml" ContentType="application/vnd.openxmlformats-officedocument.themeOverride+xml"/>
  <Override PartName="/ppt/notesSlides/notesSlide71.xml" ContentType="application/vnd.openxmlformats-officedocument.presentationml.notesSlide+xml"/>
  <Override PartName="/ppt/theme/themeOverride20.xml" ContentType="application/vnd.openxmlformats-officedocument.themeOverride+xml"/>
  <Override PartName="/ppt/notesSlides/notesSlide72.xml" ContentType="application/vnd.openxmlformats-officedocument.presentationml.notesSlide+xml"/>
  <Override PartName="/ppt/theme/themeOverride21.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22.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23.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5" r:id="rId2"/>
    <p:sldMasterId id="2147483761" r:id="rId3"/>
    <p:sldMasterId id="2147483775" r:id="rId4"/>
    <p:sldMasterId id="2147483790" r:id="rId5"/>
    <p:sldMasterId id="2147483802" r:id="rId6"/>
    <p:sldMasterId id="2147483898" r:id="rId7"/>
    <p:sldMasterId id="2147483993" r:id="rId8"/>
    <p:sldMasterId id="2147484080" r:id="rId9"/>
    <p:sldMasterId id="2147484205" r:id="rId10"/>
    <p:sldMasterId id="2147484217" r:id="rId11"/>
    <p:sldMasterId id="2147484519" r:id="rId12"/>
    <p:sldMasterId id="2147484531" r:id="rId13"/>
    <p:sldMasterId id="2147484557" r:id="rId14"/>
    <p:sldMasterId id="2147484633" r:id="rId15"/>
    <p:sldMasterId id="2147484743" r:id="rId16"/>
    <p:sldMasterId id="2147484755" r:id="rId17"/>
    <p:sldMasterId id="2147484767" r:id="rId18"/>
    <p:sldMasterId id="2147484779" r:id="rId19"/>
    <p:sldMasterId id="2147484781" r:id="rId20"/>
    <p:sldMasterId id="2147484793" r:id="rId21"/>
    <p:sldMasterId id="2147484808" r:id="rId22"/>
    <p:sldMasterId id="2147484811" r:id="rId23"/>
    <p:sldMasterId id="2147484825" r:id="rId24"/>
    <p:sldMasterId id="2147484839" r:id="rId25"/>
    <p:sldMasterId id="2147484851" r:id="rId26"/>
    <p:sldMasterId id="2147484864" r:id="rId27"/>
    <p:sldMasterId id="2147484876" r:id="rId28"/>
    <p:sldMasterId id="2147484879" r:id="rId29"/>
    <p:sldMasterId id="2147484891" r:id="rId30"/>
    <p:sldMasterId id="2147484903" r:id="rId31"/>
    <p:sldMasterId id="2147484917" r:id="rId32"/>
    <p:sldMasterId id="2147484931" r:id="rId33"/>
    <p:sldMasterId id="2147484943" r:id="rId34"/>
  </p:sldMasterIdLst>
  <p:notesMasterIdLst>
    <p:notesMasterId r:id="rId174"/>
  </p:notesMasterIdLst>
  <p:sldIdLst>
    <p:sldId id="1194" r:id="rId35"/>
    <p:sldId id="1195" r:id="rId36"/>
    <p:sldId id="3883" r:id="rId37"/>
    <p:sldId id="5256" r:id="rId38"/>
    <p:sldId id="310" r:id="rId39"/>
    <p:sldId id="5257" r:id="rId40"/>
    <p:sldId id="5258" r:id="rId41"/>
    <p:sldId id="4150" r:id="rId42"/>
    <p:sldId id="5259" r:id="rId43"/>
    <p:sldId id="5260" r:id="rId44"/>
    <p:sldId id="314" r:id="rId45"/>
    <p:sldId id="5266" r:id="rId46"/>
    <p:sldId id="5267" r:id="rId47"/>
    <p:sldId id="5268" r:id="rId48"/>
    <p:sldId id="3885" r:id="rId49"/>
    <p:sldId id="5269" r:id="rId50"/>
    <p:sldId id="5271" r:id="rId51"/>
    <p:sldId id="5273" r:id="rId52"/>
    <p:sldId id="5226" r:id="rId53"/>
    <p:sldId id="1202" r:id="rId54"/>
    <p:sldId id="1191" r:id="rId55"/>
    <p:sldId id="5275" r:id="rId56"/>
    <p:sldId id="462" r:id="rId57"/>
    <p:sldId id="651" r:id="rId58"/>
    <p:sldId id="1223" r:id="rId59"/>
    <p:sldId id="5255" r:id="rId60"/>
    <p:sldId id="413" r:id="rId61"/>
    <p:sldId id="398" r:id="rId62"/>
    <p:sldId id="399" r:id="rId63"/>
    <p:sldId id="5308" r:id="rId64"/>
    <p:sldId id="1222" r:id="rId65"/>
    <p:sldId id="407" r:id="rId66"/>
    <p:sldId id="410" r:id="rId67"/>
    <p:sldId id="412" r:id="rId68"/>
    <p:sldId id="1220" r:id="rId69"/>
    <p:sldId id="423" r:id="rId70"/>
    <p:sldId id="491" r:id="rId71"/>
    <p:sldId id="426" r:id="rId72"/>
    <p:sldId id="427" r:id="rId73"/>
    <p:sldId id="429" r:id="rId74"/>
    <p:sldId id="5303" r:id="rId75"/>
    <p:sldId id="5251" r:id="rId76"/>
    <p:sldId id="5245" r:id="rId77"/>
    <p:sldId id="5309" r:id="rId78"/>
    <p:sldId id="264" r:id="rId79"/>
    <p:sldId id="374" r:id="rId80"/>
    <p:sldId id="5310" r:id="rId81"/>
    <p:sldId id="266" r:id="rId82"/>
    <p:sldId id="1217" r:id="rId83"/>
    <p:sldId id="286" r:id="rId84"/>
    <p:sldId id="287" r:id="rId85"/>
    <p:sldId id="5311" r:id="rId86"/>
    <p:sldId id="453" r:id="rId87"/>
    <p:sldId id="1221" r:id="rId88"/>
    <p:sldId id="375" r:id="rId89"/>
    <p:sldId id="3958" r:id="rId90"/>
    <p:sldId id="536" r:id="rId91"/>
    <p:sldId id="611" r:id="rId92"/>
    <p:sldId id="631" r:id="rId93"/>
    <p:sldId id="609" r:id="rId94"/>
    <p:sldId id="469" r:id="rId95"/>
    <p:sldId id="512" r:id="rId96"/>
    <p:sldId id="533" r:id="rId97"/>
    <p:sldId id="625" r:id="rId98"/>
    <p:sldId id="636" r:id="rId99"/>
    <p:sldId id="697" r:id="rId100"/>
    <p:sldId id="5285" r:id="rId101"/>
    <p:sldId id="722" r:id="rId102"/>
    <p:sldId id="767" r:id="rId103"/>
    <p:sldId id="806" r:id="rId104"/>
    <p:sldId id="5312" r:id="rId105"/>
    <p:sldId id="5313" r:id="rId106"/>
    <p:sldId id="450" r:id="rId107"/>
    <p:sldId id="506" r:id="rId108"/>
    <p:sldId id="451" r:id="rId109"/>
    <p:sldId id="270" r:id="rId110"/>
    <p:sldId id="392" r:id="rId111"/>
    <p:sldId id="276" r:id="rId112"/>
    <p:sldId id="404" r:id="rId113"/>
    <p:sldId id="452" r:id="rId114"/>
    <p:sldId id="306" r:id="rId115"/>
    <p:sldId id="5248" r:id="rId116"/>
    <p:sldId id="5314" r:id="rId117"/>
    <p:sldId id="313" r:id="rId118"/>
    <p:sldId id="319" r:id="rId119"/>
    <p:sldId id="454" r:id="rId120"/>
    <p:sldId id="329" r:id="rId121"/>
    <p:sldId id="455" r:id="rId122"/>
    <p:sldId id="445" r:id="rId123"/>
    <p:sldId id="456" r:id="rId124"/>
    <p:sldId id="343" r:id="rId125"/>
    <p:sldId id="457" r:id="rId126"/>
    <p:sldId id="349" r:id="rId127"/>
    <p:sldId id="348" r:id="rId128"/>
    <p:sldId id="458" r:id="rId129"/>
    <p:sldId id="1218" r:id="rId130"/>
    <p:sldId id="1219" r:id="rId131"/>
    <p:sldId id="5249" r:id="rId132"/>
    <p:sldId id="4889" r:id="rId133"/>
    <p:sldId id="5315" r:id="rId134"/>
    <p:sldId id="4891" r:id="rId135"/>
    <p:sldId id="446" r:id="rId136"/>
    <p:sldId id="288" r:id="rId137"/>
    <p:sldId id="447" r:id="rId138"/>
    <p:sldId id="4902" r:id="rId139"/>
    <p:sldId id="448" r:id="rId140"/>
    <p:sldId id="317" r:id="rId141"/>
    <p:sldId id="459" r:id="rId142"/>
    <p:sldId id="449" r:id="rId143"/>
    <p:sldId id="331" r:id="rId144"/>
    <p:sldId id="5316" r:id="rId145"/>
    <p:sldId id="422" r:id="rId146"/>
    <p:sldId id="5317" r:id="rId147"/>
    <p:sldId id="402" r:id="rId148"/>
    <p:sldId id="5318" r:id="rId149"/>
    <p:sldId id="603" r:id="rId150"/>
    <p:sldId id="259" r:id="rId151"/>
    <p:sldId id="300" r:id="rId152"/>
    <p:sldId id="5319" r:id="rId153"/>
    <p:sldId id="345" r:id="rId154"/>
    <p:sldId id="5320" r:id="rId155"/>
    <p:sldId id="350" r:id="rId156"/>
    <p:sldId id="357" r:id="rId157"/>
    <p:sldId id="358" r:id="rId158"/>
    <p:sldId id="370" r:id="rId159"/>
    <p:sldId id="604" r:id="rId160"/>
    <p:sldId id="613" r:id="rId161"/>
    <p:sldId id="639" r:id="rId162"/>
    <p:sldId id="411" r:id="rId163"/>
    <p:sldId id="642" r:id="rId164"/>
    <p:sldId id="605" r:id="rId165"/>
    <p:sldId id="433" r:id="rId166"/>
    <p:sldId id="441" r:id="rId167"/>
    <p:sldId id="5243" r:id="rId168"/>
    <p:sldId id="5321" r:id="rId169"/>
    <p:sldId id="5274" r:id="rId170"/>
    <p:sldId id="1243" r:id="rId171"/>
    <p:sldId id="5322" r:id="rId172"/>
    <p:sldId id="4033" r:id="rId1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69BCC714-1481-4843-B030-6C3A81960BC6}">
          <p14:sldIdLst>
            <p14:sldId id="1194"/>
            <p14:sldId id="1195"/>
            <p14:sldId id="3883"/>
            <p14:sldId id="5256"/>
            <p14:sldId id="310"/>
            <p14:sldId id="5257"/>
            <p14:sldId id="5258"/>
            <p14:sldId id="4150"/>
            <p14:sldId id="5259"/>
            <p14:sldId id="5260"/>
            <p14:sldId id="314"/>
            <p14:sldId id="5266"/>
            <p14:sldId id="5267"/>
            <p14:sldId id="5268"/>
            <p14:sldId id="3885"/>
            <p14:sldId id="5269"/>
            <p14:sldId id="5271"/>
            <p14:sldId id="5273"/>
            <p14:sldId id="5226"/>
            <p14:sldId id="1202"/>
            <p14:sldId id="1191"/>
            <p14:sldId id="5275"/>
            <p14:sldId id="462"/>
          </p14:sldIdLst>
        </p14:section>
        <p14:section name="Chapter 1" id="{0A1E6185-9595-5F49-A743-AA4B6913FAE7}">
          <p14:sldIdLst>
            <p14:sldId id="651"/>
            <p14:sldId id="1223"/>
            <p14:sldId id="5255"/>
            <p14:sldId id="413"/>
            <p14:sldId id="398"/>
            <p14:sldId id="399"/>
            <p14:sldId id="5308"/>
            <p14:sldId id="1222"/>
            <p14:sldId id="407"/>
            <p14:sldId id="410"/>
            <p14:sldId id="412"/>
            <p14:sldId id="1220"/>
            <p14:sldId id="423"/>
            <p14:sldId id="491"/>
            <p14:sldId id="426"/>
            <p14:sldId id="427"/>
            <p14:sldId id="429"/>
            <p14:sldId id="5303"/>
            <p14:sldId id="5251"/>
            <p14:sldId id="5245"/>
            <p14:sldId id="5309"/>
            <p14:sldId id="264"/>
            <p14:sldId id="374"/>
            <p14:sldId id="5310"/>
            <p14:sldId id="266"/>
            <p14:sldId id="1217"/>
            <p14:sldId id="286"/>
            <p14:sldId id="287"/>
            <p14:sldId id="5311"/>
            <p14:sldId id="453"/>
            <p14:sldId id="1221"/>
            <p14:sldId id="375"/>
            <p14:sldId id="3958"/>
            <p14:sldId id="536"/>
            <p14:sldId id="611"/>
            <p14:sldId id="631"/>
            <p14:sldId id="609"/>
            <p14:sldId id="469"/>
            <p14:sldId id="512"/>
            <p14:sldId id="533"/>
            <p14:sldId id="625"/>
            <p14:sldId id="636"/>
            <p14:sldId id="697"/>
            <p14:sldId id="5285"/>
            <p14:sldId id="722"/>
            <p14:sldId id="767"/>
            <p14:sldId id="806"/>
            <p14:sldId id="5312"/>
            <p14:sldId id="5313"/>
            <p14:sldId id="450"/>
            <p14:sldId id="506"/>
            <p14:sldId id="451"/>
            <p14:sldId id="270"/>
            <p14:sldId id="392"/>
            <p14:sldId id="276"/>
            <p14:sldId id="404"/>
            <p14:sldId id="452"/>
            <p14:sldId id="306"/>
            <p14:sldId id="5248"/>
            <p14:sldId id="5314"/>
            <p14:sldId id="313"/>
            <p14:sldId id="319"/>
            <p14:sldId id="454"/>
            <p14:sldId id="329"/>
            <p14:sldId id="455"/>
            <p14:sldId id="445"/>
            <p14:sldId id="456"/>
            <p14:sldId id="343"/>
            <p14:sldId id="457"/>
            <p14:sldId id="349"/>
            <p14:sldId id="348"/>
            <p14:sldId id="458"/>
            <p14:sldId id="1218"/>
            <p14:sldId id="1219"/>
            <p14:sldId id="5249"/>
            <p14:sldId id="4889"/>
            <p14:sldId id="5315"/>
            <p14:sldId id="4891"/>
            <p14:sldId id="446"/>
            <p14:sldId id="288"/>
            <p14:sldId id="447"/>
            <p14:sldId id="4902"/>
            <p14:sldId id="448"/>
            <p14:sldId id="317"/>
            <p14:sldId id="459"/>
            <p14:sldId id="449"/>
            <p14:sldId id="331"/>
            <p14:sldId id="5316"/>
            <p14:sldId id="422"/>
            <p14:sldId id="5317"/>
            <p14:sldId id="402"/>
            <p14:sldId id="5318"/>
            <p14:sldId id="603"/>
            <p14:sldId id="259"/>
            <p14:sldId id="300"/>
            <p14:sldId id="5319"/>
            <p14:sldId id="345"/>
            <p14:sldId id="5320"/>
            <p14:sldId id="350"/>
            <p14:sldId id="357"/>
            <p14:sldId id="358"/>
            <p14:sldId id="370"/>
            <p14:sldId id="604"/>
            <p14:sldId id="613"/>
            <p14:sldId id="639"/>
            <p14:sldId id="411"/>
            <p14:sldId id="642"/>
            <p14:sldId id="605"/>
            <p14:sldId id="433"/>
            <p14:sldId id="441"/>
            <p14:sldId id="5243"/>
            <p14:sldId id="5321"/>
            <p14:sldId id="5274"/>
            <p14:sldId id="1243"/>
            <p14:sldId id="5322"/>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B1C"/>
    <a:srgbClr val="3973D1"/>
    <a:srgbClr val="470946"/>
    <a:srgbClr val="2101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73" autoAdjust="0"/>
    <p:restoredTop sz="76039" autoAdjust="0"/>
  </p:normalViewPr>
  <p:slideViewPr>
    <p:cSldViewPr snapToGrid="0" snapToObjects="1">
      <p:cViewPr varScale="1">
        <p:scale>
          <a:sx n="86" d="100"/>
          <a:sy n="86" d="100"/>
        </p:scale>
        <p:origin x="200" y="944"/>
      </p:cViewPr>
      <p:guideLst>
        <p:guide orient="horz" pos="2160"/>
        <p:guide pos="2880"/>
      </p:guideLst>
    </p:cSldViewPr>
  </p:slideViewPr>
  <p:outlineViewPr>
    <p:cViewPr>
      <p:scale>
        <a:sx n="33" d="100"/>
        <a:sy n="33" d="100"/>
      </p:scale>
      <p:origin x="0" y="390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59" Type="http://schemas.openxmlformats.org/officeDocument/2006/relationships/slide" Target="slides/slide125.xml"/><Relationship Id="rId170" Type="http://schemas.openxmlformats.org/officeDocument/2006/relationships/slide" Target="slides/slide13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slide" Target="slides/slide115.xml"/><Relationship Id="rId5" Type="http://schemas.openxmlformats.org/officeDocument/2006/relationships/slideMaster" Target="slideMasters/slideMaster5.xml"/><Relationship Id="rId95" Type="http://schemas.openxmlformats.org/officeDocument/2006/relationships/slide" Target="slides/slide61.xml"/><Relationship Id="rId160" Type="http://schemas.openxmlformats.org/officeDocument/2006/relationships/slide" Target="slides/slide126.xml"/><Relationship Id="rId22" Type="http://schemas.openxmlformats.org/officeDocument/2006/relationships/slideMaster" Target="slideMasters/slideMaster22.xml"/><Relationship Id="rId43" Type="http://schemas.openxmlformats.org/officeDocument/2006/relationships/slide" Target="slides/slide9.xml"/><Relationship Id="rId64" Type="http://schemas.openxmlformats.org/officeDocument/2006/relationships/slide" Target="slides/slide30.xml"/><Relationship Id="rId118" Type="http://schemas.openxmlformats.org/officeDocument/2006/relationships/slide" Target="slides/slide84.xml"/><Relationship Id="rId139" Type="http://schemas.openxmlformats.org/officeDocument/2006/relationships/slide" Target="slides/slide105.xml"/><Relationship Id="rId85" Type="http://schemas.openxmlformats.org/officeDocument/2006/relationships/slide" Target="slides/slide51.xml"/><Relationship Id="rId150" Type="http://schemas.openxmlformats.org/officeDocument/2006/relationships/slide" Target="slides/slide116.xml"/><Relationship Id="rId171" Type="http://schemas.openxmlformats.org/officeDocument/2006/relationships/slide" Target="slides/slide13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4.xml"/><Relationship Id="rId129" Type="http://schemas.openxmlformats.org/officeDocument/2006/relationships/slide" Target="slides/slide95.xml"/><Relationship Id="rId54" Type="http://schemas.openxmlformats.org/officeDocument/2006/relationships/slide" Target="slides/slide20.xml"/><Relationship Id="rId75" Type="http://schemas.openxmlformats.org/officeDocument/2006/relationships/slide" Target="slides/slide41.xml"/><Relationship Id="rId96" Type="http://schemas.openxmlformats.org/officeDocument/2006/relationships/slide" Target="slides/slide62.xml"/><Relationship Id="rId140" Type="http://schemas.openxmlformats.org/officeDocument/2006/relationships/slide" Target="slides/slide106.xml"/><Relationship Id="rId161" Type="http://schemas.openxmlformats.org/officeDocument/2006/relationships/slide" Target="slides/slide12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slide" Target="slides/slide101.xml"/><Relationship Id="rId151" Type="http://schemas.openxmlformats.org/officeDocument/2006/relationships/slide" Target="slides/slide117.xml"/><Relationship Id="rId156" Type="http://schemas.openxmlformats.org/officeDocument/2006/relationships/slide" Target="slides/slide122.xml"/><Relationship Id="rId177" Type="http://schemas.openxmlformats.org/officeDocument/2006/relationships/theme" Target="theme/theme1.xml"/><Relationship Id="rId172" Type="http://schemas.openxmlformats.org/officeDocument/2006/relationships/slide" Target="slides/slide13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slide" Target="slides/slide107.xml"/><Relationship Id="rId146" Type="http://schemas.openxmlformats.org/officeDocument/2006/relationships/slide" Target="slides/slide112.xml"/><Relationship Id="rId167"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162" Type="http://schemas.openxmlformats.org/officeDocument/2006/relationships/slide" Target="slides/slide12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tableStyles" Target="tableStyles.xml"/><Relationship Id="rId61" Type="http://schemas.openxmlformats.org/officeDocument/2006/relationships/slide" Target="slides/slide27.xml"/><Relationship Id="rId82" Type="http://schemas.openxmlformats.org/officeDocument/2006/relationships/slide" Target="slides/slide48.xml"/><Relationship Id="rId152" Type="http://schemas.openxmlformats.org/officeDocument/2006/relationships/slide" Target="slides/slide118.xml"/><Relationship Id="rId173" Type="http://schemas.openxmlformats.org/officeDocument/2006/relationships/slide" Target="slides/slide1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notesMaster" Target="notesMasters/notesMaster1.xml"/><Relationship Id="rId179" Type="http://schemas.microsoft.com/office/2016/11/relationships/changesInfo" Target="changesInfos/changesInfo1.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164" Type="http://schemas.openxmlformats.org/officeDocument/2006/relationships/slide" Target="slides/slide130.xml"/><Relationship Id="rId169" Type="http://schemas.openxmlformats.org/officeDocument/2006/relationships/slide" Target="slides/slide13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zi Nari" userId="cad0834913d40523" providerId="LiveId" clId="{AFF93998-4ECB-482C-AB0B-C5C6E6E6146C}"/>
    <pc:docChg chg="modSld">
      <pc:chgData name="Ramzi Nari" userId="cad0834913d40523" providerId="LiveId" clId="{AFF93998-4ECB-482C-AB0B-C5C6E6E6146C}" dt="2023-10-18T09:25:43.223" v="346" actId="20577"/>
      <pc:docMkLst>
        <pc:docMk/>
      </pc:docMkLst>
      <pc:sldChg chg="modSp mod">
        <pc:chgData name="Ramzi Nari" userId="cad0834913d40523" providerId="LiveId" clId="{AFF93998-4ECB-482C-AB0B-C5C6E6E6146C}" dt="2023-10-18T05:37:48.756" v="58" actId="20577"/>
        <pc:sldMkLst>
          <pc:docMk/>
          <pc:sldMk cId="919278461" sldId="317"/>
        </pc:sldMkLst>
        <pc:spChg chg="mod">
          <ac:chgData name="Ramzi Nari" userId="cad0834913d40523" providerId="LiveId" clId="{AFF93998-4ECB-482C-AB0B-C5C6E6E6146C}" dt="2023-10-18T05:37:48.756" v="58" actId="20577"/>
          <ac:spMkLst>
            <pc:docMk/>
            <pc:sldMk cId="919278461" sldId="317"/>
            <ac:spMk id="195586" creationId="{00000000-0000-0000-0000-000000000000}"/>
          </ac:spMkLst>
        </pc:spChg>
      </pc:sldChg>
      <pc:sldChg chg="modNotesTx">
        <pc:chgData name="Ramzi Nari" userId="cad0834913d40523" providerId="LiveId" clId="{AFF93998-4ECB-482C-AB0B-C5C6E6E6146C}" dt="2023-10-18T08:44:29.314" v="110" actId="20577"/>
        <pc:sldMkLst>
          <pc:docMk/>
          <pc:sldMk cId="3794606442" sldId="343"/>
        </pc:sldMkLst>
      </pc:sldChg>
      <pc:sldChg chg="modSp mod">
        <pc:chgData name="Ramzi Nari" userId="cad0834913d40523" providerId="LiveId" clId="{AFF93998-4ECB-482C-AB0B-C5C6E6E6146C}" dt="2023-10-18T05:32:45.607" v="29" actId="20577"/>
        <pc:sldMkLst>
          <pc:docMk/>
          <pc:sldMk cId="681025136" sldId="348"/>
        </pc:sldMkLst>
        <pc:spChg chg="mod">
          <ac:chgData name="Ramzi Nari" userId="cad0834913d40523" providerId="LiveId" clId="{AFF93998-4ECB-482C-AB0B-C5C6E6E6146C}" dt="2023-10-18T05:32:45.607" v="29" actId="20577"/>
          <ac:spMkLst>
            <pc:docMk/>
            <pc:sldMk cId="681025136" sldId="348"/>
            <ac:spMk id="869378" creationId="{00000000-0000-0000-0000-000000000000}"/>
          </ac:spMkLst>
        </pc:spChg>
      </pc:sldChg>
      <pc:sldChg chg="modSp mod">
        <pc:chgData name="Ramzi Nari" userId="cad0834913d40523" providerId="LiveId" clId="{AFF93998-4ECB-482C-AB0B-C5C6E6E6146C}" dt="2023-10-18T09:16:12.525" v="184" actId="20577"/>
        <pc:sldMkLst>
          <pc:docMk/>
          <pc:sldMk cId="911456506" sldId="402"/>
        </pc:sldMkLst>
        <pc:spChg chg="mod">
          <ac:chgData name="Ramzi Nari" userId="cad0834913d40523" providerId="LiveId" clId="{AFF93998-4ECB-482C-AB0B-C5C6E6E6146C}" dt="2023-10-18T09:16:12.525" v="184" actId="20577"/>
          <ac:spMkLst>
            <pc:docMk/>
            <pc:sldMk cId="911456506" sldId="402"/>
            <ac:spMk id="1079298" creationId="{00000000-0000-0000-0000-000000000000}"/>
          </ac:spMkLst>
        </pc:spChg>
      </pc:sldChg>
      <pc:sldChg chg="modSp mod modNotesTx">
        <pc:chgData name="Ramzi Nari" userId="cad0834913d40523" providerId="LiveId" clId="{AFF93998-4ECB-482C-AB0B-C5C6E6E6146C}" dt="2023-10-18T09:15:21.028" v="164" actId="20577"/>
        <pc:sldMkLst>
          <pc:docMk/>
          <pc:sldMk cId="2113030898" sldId="422"/>
        </pc:sldMkLst>
        <pc:spChg chg="mod">
          <ac:chgData name="Ramzi Nari" userId="cad0834913d40523" providerId="LiveId" clId="{AFF93998-4ECB-482C-AB0B-C5C6E6E6146C}" dt="2023-10-18T09:15:21.028" v="164" actId="20577"/>
          <ac:spMkLst>
            <pc:docMk/>
            <pc:sldMk cId="2113030898" sldId="422"/>
            <ac:spMk id="7" creationId="{00000000-0000-0000-0000-000000000000}"/>
          </ac:spMkLst>
        </pc:spChg>
        <pc:spChg chg="mod">
          <ac:chgData name="Ramzi Nari" userId="cad0834913d40523" providerId="LiveId" clId="{AFF93998-4ECB-482C-AB0B-C5C6E6E6146C}" dt="2023-10-18T09:13:01.688" v="160" actId="20577"/>
          <ac:spMkLst>
            <pc:docMk/>
            <pc:sldMk cId="2113030898" sldId="422"/>
            <ac:spMk id="887810" creationId="{00000000-0000-0000-0000-000000000000}"/>
          </ac:spMkLst>
        </pc:spChg>
      </pc:sldChg>
      <pc:sldChg chg="modSp mod modNotesTx">
        <pc:chgData name="Ramzi Nari" userId="cad0834913d40523" providerId="LiveId" clId="{AFF93998-4ECB-482C-AB0B-C5C6E6E6146C}" dt="2023-10-18T09:04:34.733" v="111" actId="782"/>
        <pc:sldMkLst>
          <pc:docMk/>
          <pc:sldMk cId="293318602" sldId="459"/>
        </pc:sldMkLst>
        <pc:spChg chg="mod">
          <ac:chgData name="Ramzi Nari" userId="cad0834913d40523" providerId="LiveId" clId="{AFF93998-4ECB-482C-AB0B-C5C6E6E6146C}" dt="2023-10-18T08:15:07.980" v="104" actId="20577"/>
          <ac:spMkLst>
            <pc:docMk/>
            <pc:sldMk cId="293318602" sldId="459"/>
            <ac:spMk id="2" creationId="{00000000-0000-0000-0000-000000000000}"/>
          </ac:spMkLst>
        </pc:spChg>
        <pc:spChg chg="mod">
          <ac:chgData name="Ramzi Nari" userId="cad0834913d40523" providerId="LiveId" clId="{AFF93998-4ECB-482C-AB0B-C5C6E6E6146C}" dt="2023-10-18T08:08:50.015" v="68" actId="20577"/>
          <ac:spMkLst>
            <pc:docMk/>
            <pc:sldMk cId="293318602" sldId="459"/>
            <ac:spMk id="9" creationId="{00000000-0000-0000-0000-000000000000}"/>
          </ac:spMkLst>
        </pc:spChg>
        <pc:spChg chg="mod">
          <ac:chgData name="Ramzi Nari" userId="cad0834913d40523" providerId="LiveId" clId="{AFF93998-4ECB-482C-AB0B-C5C6E6E6146C}" dt="2023-10-18T08:15:37.767" v="106" actId="20577"/>
          <ac:spMkLst>
            <pc:docMk/>
            <pc:sldMk cId="293318602" sldId="459"/>
            <ac:spMk id="10" creationId="{00000000-0000-0000-0000-000000000000}"/>
          </ac:spMkLst>
        </pc:spChg>
      </pc:sldChg>
      <pc:sldChg chg="modSp mod modNotesTx">
        <pc:chgData name="Ramzi Nari" userId="cad0834913d40523" providerId="LiveId" clId="{AFF93998-4ECB-482C-AB0B-C5C6E6E6146C}" dt="2023-10-18T09:24:13.457" v="289" actId="121"/>
        <pc:sldMkLst>
          <pc:docMk/>
          <pc:sldMk cId="1140222171" sldId="613"/>
        </pc:sldMkLst>
        <pc:spChg chg="mod">
          <ac:chgData name="Ramzi Nari" userId="cad0834913d40523" providerId="LiveId" clId="{AFF93998-4ECB-482C-AB0B-C5C6E6E6146C}" dt="2023-10-18T09:19:06.578" v="203" actId="20577"/>
          <ac:spMkLst>
            <pc:docMk/>
            <pc:sldMk cId="1140222171" sldId="613"/>
            <ac:spMk id="3087" creationId="{00000000-0000-0000-0000-000000000000}"/>
          </ac:spMkLst>
        </pc:spChg>
        <pc:spChg chg="mod">
          <ac:chgData name="Ramzi Nari" userId="cad0834913d40523" providerId="LiveId" clId="{AFF93998-4ECB-482C-AB0B-C5C6E6E6146C}" dt="2023-10-18T09:21:51.873" v="268" actId="121"/>
          <ac:spMkLst>
            <pc:docMk/>
            <pc:sldMk cId="1140222171" sldId="613"/>
            <ac:spMk id="3088" creationId="{00000000-0000-0000-0000-000000000000}"/>
          </ac:spMkLst>
        </pc:spChg>
        <pc:spChg chg="mod">
          <ac:chgData name="Ramzi Nari" userId="cad0834913d40523" providerId="LiveId" clId="{AFF93998-4ECB-482C-AB0B-C5C6E6E6146C}" dt="2023-10-18T09:24:13.457" v="289" actId="121"/>
          <ac:spMkLst>
            <pc:docMk/>
            <pc:sldMk cId="1140222171" sldId="613"/>
            <ac:spMk id="3089" creationId="{00000000-0000-0000-0000-000000000000}"/>
          </ac:spMkLst>
        </pc:spChg>
        <pc:spChg chg="mod">
          <ac:chgData name="Ramzi Nari" userId="cad0834913d40523" providerId="LiveId" clId="{AFF93998-4ECB-482C-AB0B-C5C6E6E6146C}" dt="2023-10-18T09:21:59" v="269" actId="207"/>
          <ac:spMkLst>
            <pc:docMk/>
            <pc:sldMk cId="1140222171" sldId="613"/>
            <ac:spMk id="3090" creationId="{00000000-0000-0000-0000-000000000000}"/>
          </ac:spMkLst>
        </pc:spChg>
        <pc:spChg chg="mod">
          <ac:chgData name="Ramzi Nari" userId="cad0834913d40523" providerId="LiveId" clId="{AFF93998-4ECB-482C-AB0B-C5C6E6E6146C}" dt="2023-10-18T09:24:05.227" v="288" actId="207"/>
          <ac:spMkLst>
            <pc:docMk/>
            <pc:sldMk cId="1140222171" sldId="613"/>
            <ac:spMk id="3091" creationId="{00000000-0000-0000-0000-000000000000}"/>
          </ac:spMkLst>
        </pc:spChg>
      </pc:sldChg>
      <pc:sldChg chg="modSp mod">
        <pc:chgData name="Ramzi Nari" userId="cad0834913d40523" providerId="LiveId" clId="{AFF93998-4ECB-482C-AB0B-C5C6E6E6146C}" dt="2023-10-18T09:24:47.040" v="306" actId="20577"/>
        <pc:sldMkLst>
          <pc:docMk/>
          <pc:sldMk cId="1389361405" sldId="639"/>
        </pc:sldMkLst>
        <pc:spChg chg="mod">
          <ac:chgData name="Ramzi Nari" userId="cad0834913d40523" providerId="LiveId" clId="{AFF93998-4ECB-482C-AB0B-C5C6E6E6146C}" dt="2023-10-18T09:24:47.040" v="306" actId="20577"/>
          <ac:spMkLst>
            <pc:docMk/>
            <pc:sldMk cId="1389361405" sldId="639"/>
            <ac:spMk id="935939" creationId="{00000000-0000-0000-0000-000000000000}"/>
          </ac:spMkLst>
        </pc:spChg>
      </pc:sldChg>
      <pc:sldChg chg="modSp mod">
        <pc:chgData name="Ramzi Nari" userId="cad0834913d40523" providerId="LiveId" clId="{AFF93998-4ECB-482C-AB0B-C5C6E6E6146C}" dt="2023-10-18T09:25:43.223" v="346" actId="20577"/>
        <pc:sldMkLst>
          <pc:docMk/>
          <pc:sldMk cId="1229837541" sldId="642"/>
        </pc:sldMkLst>
        <pc:spChg chg="mod">
          <ac:chgData name="Ramzi Nari" userId="cad0834913d40523" providerId="LiveId" clId="{AFF93998-4ECB-482C-AB0B-C5C6E6E6146C}" dt="2023-10-18T09:25:43.223" v="346" actId="20577"/>
          <ac:spMkLst>
            <pc:docMk/>
            <pc:sldMk cId="1229837541" sldId="642"/>
            <ac:spMk id="25702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B2706-7327-F64C-AE62-C3E6F2F1173F}" type="datetimeFigureOut">
              <a:rPr lang="en-US" smtClean="0"/>
              <a:t>10/18/23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E468F-4A77-E94F-AA26-F0993CBF7DD1}" type="slidenum">
              <a:rPr lang="en-US" smtClean="0"/>
              <a:t>‹#›</a:t>
            </a:fld>
            <a:endParaRPr lang="en-US"/>
          </a:p>
        </p:txBody>
      </p:sp>
    </p:spTree>
    <p:extLst>
      <p:ext uri="{BB962C8B-B14F-4D97-AF65-F5344CB8AC3E}">
        <p14:creationId xmlns:p14="http://schemas.microsoft.com/office/powerpoint/2010/main" val="26089396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comment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753245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Arial" panose="020B0604020202020204" pitchFamily="34" charset="0"/>
                <a:ea typeface="ＭＳ Ｐゴシック" charset="0"/>
                <a:cs typeface="Arial" panose="020B0604020202020204" pitchFamily="34" charset="0"/>
              </a:rPr>
              <a:t>This depiction of Christ was determined by collecting samples of first-century Jewish facial bone structures to provide a composite "average" man for that time.</a:t>
            </a:r>
          </a:p>
        </p:txBody>
      </p:sp>
    </p:spTree>
    <p:extLst>
      <p:ext uri="{BB962C8B-B14F-4D97-AF65-F5344CB8AC3E}">
        <p14:creationId xmlns:p14="http://schemas.microsoft.com/office/powerpoint/2010/main" val="5236699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2D75A-1640-844D-97EA-61AAE5BBFDD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30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anose="020B0604020202020204" pitchFamily="34" charset="0"/>
                <a:ea typeface="ＭＳ Ｐゴシック" pitchFamily="-108" charset="-128"/>
                <a:cs typeface="Arial" panose="020B0604020202020204" pitchFamily="34" charset="0"/>
              </a:rPr>
              <a:t>"Tradition says that it was Domitian who sent John to the Isle of Patmos, a Roman penal colony off the coast of Asia Minor. This being the location of John</a:t>
            </a:r>
            <a:r>
              <a:rPr lang="fr-FR" sz="1200" kern="120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a:solidFill>
                  <a:schemeClr val="tx1"/>
                </a:solidFill>
                <a:effectLst/>
                <a:latin typeface="Arial" panose="020B0604020202020204" pitchFamily="34" charset="0"/>
                <a:ea typeface="ＭＳ Ｐゴシック" pitchFamily="-108" charset="-128"/>
                <a:cs typeface="Arial" panose="020B0604020202020204" pitchFamily="34" charset="0"/>
              </a:rPr>
              <a:t>s exile, perhaps it is not surprising that the word </a:t>
            </a:r>
            <a:r>
              <a:rPr lang="en-US" sz="1200" i="1" kern="1200">
                <a:solidFill>
                  <a:schemeClr val="tx1"/>
                </a:solidFill>
                <a:effectLst/>
                <a:latin typeface="Arial" panose="020B0604020202020204" pitchFamily="34" charset="0"/>
                <a:ea typeface="ＭＳ Ｐゴシック" pitchFamily="-108" charset="-128"/>
                <a:cs typeface="Arial" panose="020B0604020202020204" pitchFamily="34" charset="0"/>
              </a:rPr>
              <a:t>sea</a:t>
            </a:r>
            <a:r>
              <a:rPr lang="en-US" sz="1200" kern="1200">
                <a:solidFill>
                  <a:schemeClr val="tx1"/>
                </a:solidFill>
                <a:effectLst/>
                <a:latin typeface="Arial" panose="020B0604020202020204" pitchFamily="34" charset="0"/>
                <a:ea typeface="ＭＳ Ｐゴシック" pitchFamily="-108" charset="-128"/>
                <a:cs typeface="Arial" panose="020B0604020202020204" pitchFamily="34" charset="0"/>
              </a:rPr>
              <a:t> is found twenty-six times in his book" (Warren Wiersbe, Bible Exposition Commentary)</a:t>
            </a:r>
            <a:endParaRPr lang="en-US">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FD8126-766F-5B41-B1B8-14EAF796F5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defRPr/>
            </a:pPr>
            <a:r>
              <a:rPr lang="ar-SA" dirty="0">
                <a:latin typeface="Arial" panose="020B0604020202020204" pitchFamily="34" charset="0"/>
                <a:ea typeface="ＭＳ Ｐゴシック" charset="0"/>
                <a:cs typeface="Arial" panose="020B0604020202020204" pitchFamily="34" charset="0"/>
              </a:rPr>
              <a:t>هناك عاملان سيساعداننا لفهم الوضع التاريخي في عام 95 م مع انتشار هذه الكنائس في جميع أنحاء الإمبراطورية:</a:t>
            </a:r>
          </a:p>
          <a:p>
            <a:pPr algn="r" rtl="1" eaLnBrk="1" hangingPunct="1">
              <a:defRPr/>
            </a:pPr>
            <a:r>
              <a:rPr lang="ar-SA" dirty="0">
                <a:latin typeface="Arial" panose="020B0604020202020204" pitchFamily="34" charset="0"/>
                <a:ea typeface="ＭＳ Ｐゴシック" charset="0"/>
                <a:cs typeface="Arial" panose="020B0604020202020204" pitchFamily="34" charset="0"/>
              </a:rPr>
              <a:t>1.</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الاضطهاد الخارجي ضد الكنائس مذكور في 1: 0 ]أنقر هنا[ الذي ابتدأ من روما وانتشر بموجب مرسوم إمبراطوري.</a:t>
            </a:r>
          </a:p>
          <a:p>
            <a:pPr algn="r" rtl="1" eaLnBrk="1" hangingPunct="1">
              <a:defRPr/>
            </a:pPr>
            <a:r>
              <a:rPr lang="ar-SA" dirty="0">
                <a:latin typeface="Arial" panose="020B0604020202020204" pitchFamily="34" charset="0"/>
                <a:ea typeface="ＭＳ Ｐゴシック" charset="0"/>
                <a:cs typeface="Arial" panose="020B0604020202020204" pitchFamily="34" charset="0"/>
              </a:rPr>
              <a:t>2.</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في الاصحاحين 2- 3 يتم توبيخ التسويات الداخلية داخل معظم الكنائس: الانقسام، والتعليم الكاذب، وحياة الخطية، وأنماط الحياة المترفة والأنانية، وما إلى ذلك.</a:t>
            </a:r>
          </a:p>
          <a:p>
            <a:pPr algn="r" rtl="1" eaLnBrk="1" hangingPunct="1">
              <a:defRPr/>
            </a:pPr>
            <a:r>
              <a:rPr lang="ar-SA" dirty="0">
                <a:latin typeface="Arial" panose="020B0604020202020204" pitchFamily="34" charset="0"/>
                <a:ea typeface="ＭＳ Ｐゴシック" charset="0"/>
                <a:cs typeface="Arial" panose="020B0604020202020204" pitchFamily="34" charset="0"/>
              </a:rPr>
              <a:t>ما الدليل الذي تراه على التسوية الداخلية والاضطهاد الخارجي في تجربتك الخاصة اليوم؟ كيف يمكنك أن تتواصل؟</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28</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فيروس كورونا الحالي</a:t>
            </a:r>
          </a:p>
          <a:p>
            <a:pPr algn="r" rtl="1"/>
            <a:r>
              <a:rPr lang="ar-SA"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حتى أنه غيّر هدايا عيد الفالنتاين هذا العام من الشوكولاته إلى أقنعة الوجه المضادة للفيروسات ومعقمات الأيدي.</a:t>
            </a:r>
          </a:p>
          <a:p>
            <a:pPr algn="r" rtl="1"/>
            <a:r>
              <a:rPr lang="ar-SA"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الأخطر من ذلك، أن ويلسون تيو راعي كنيسة النعمة، قد تعاقد معها ومع 6 أعضاء آخرين – والأسوأ من ذلك أن الصين تخفي وفيات الملايين من الأشخاص بدلاً من الالاف.</a:t>
            </a:r>
          </a:p>
          <a:p>
            <a:pPr algn="r" rtl="1"/>
            <a:r>
              <a:rPr lang="ar-SA" dirty="0">
                <a:latin typeface="Arial" panose="020B0604020202020204" pitchFamily="34" charset="0"/>
                <a:cs typeface="Arial" panose="020B0604020202020204" pitchFamily="34" charset="0"/>
              </a:rPr>
              <a:t>هذه أوقات محفوفة بالمخاطر مع فيروس الكورونا لدرجة إلى أننا لا نعرف إن كان من المسموح أن نلتقي يوم الأحد القادم.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840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89768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32</a:t>
            </a:fld>
            <a:endParaRPr lang="en-US"/>
          </a:p>
        </p:txBody>
      </p:sp>
    </p:spTree>
    <p:extLst>
      <p:ext uri="{BB962C8B-B14F-4D97-AF65-F5344CB8AC3E}">
        <p14:creationId xmlns:p14="http://schemas.microsoft.com/office/powerpoint/2010/main" val="3088430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SA" dirty="0">
                <a:latin typeface="Arial" panose="020B0604020202020204" pitchFamily="34" charset="0"/>
                <a:ea typeface="ＭＳ Ｐゴシック" charset="0"/>
                <a:cs typeface="Arial" panose="020B0604020202020204" pitchFamily="34" charset="0"/>
              </a:rPr>
              <a:t>قام يسوع بتصميم استراتيجية رائعة بإرسال رؤياه إلى أفسس، عاصمة المقاطعة. تضمنت رسالة فردية إلى أفسس، بالإضافة إلى رسائل إلى 6 كنائس رئيسية أخرى. قام أهل أفسس بنسخ سفر الرؤيا كاملاً، وأرسلوا النسخة الأصلية إلى المدينة التالية، سميرنا. وقامت سميرنا بعمل نسختها الخاصة وأرسلت النسخة الأصلية إلى برغامس، التي تقع على الطريق الرئيسي باتجاه الشمال. ثم أرسلت هذه المدينة النبوة إلى ثياتيرا، التي أرسلتها إلى ساردس، ثم إلى فيلادلفيا، وأخيرًا إلى لاودكية. </a:t>
            </a:r>
            <a:endParaRPr lang="en-US"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35</a:t>
            </a:fld>
            <a:endParaRPr lang="en-GB" sz="1200">
              <a:solidFill>
                <a:prstClr val="white"/>
              </a:solidFill>
            </a:endParaRPr>
          </a:p>
        </p:txBody>
      </p:sp>
    </p:spTree>
    <p:extLst>
      <p:ext uri="{BB962C8B-B14F-4D97-AF65-F5344CB8AC3E}">
        <p14:creationId xmlns:p14="http://schemas.microsoft.com/office/powerpoint/2010/main" val="78966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36</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37</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pPr marL="0" marR="0" indent="0" algn="r" defTabSz="457200" rtl="1" eaLnBrk="1" fontAlgn="auto" latinLnBrk="0" hangingPunct="1">
              <a:lnSpc>
                <a:spcPct val="100000"/>
              </a:lnSpc>
              <a:spcBef>
                <a:spcPts val="0"/>
              </a:spcBef>
              <a:spcAft>
                <a:spcPts val="0"/>
              </a:spcAft>
              <a:buClrTx/>
              <a:buSzTx/>
              <a:buFontTx/>
              <a:buNone/>
              <a:tabLst/>
              <a:defRPr/>
            </a:pPr>
            <a:r>
              <a:rPr lang="ar-SA" dirty="0">
                <a:latin typeface="Arial"/>
                <a:ea typeface="ＭＳ Ｐゴシック" charset="0"/>
                <a:cs typeface="Arial"/>
              </a:rPr>
              <a:t>"ملابس المسيح هي الملك الديان، ذو السلطة والكرامة. يرمز الشعر الأبيض إلى أبديته، "القديم الأيام" (دا 7: 9، 13، 22). عيناه ترى كل شئ (رؤ 19: 12؛ عب 4: 12)، مما يمكنه أن يقضي بالعدل. قدميه النحاسيتين المتقدتين تشيران إلى الدينونة، لأن مذبح النحاس هو المكان الذي تأكل فيه النار ذبيحة الخطية. لقد جاء الرب ليدين الكنائس، وهو أيضًا سيدين النظام العالمي الشرير" (ويرسبي). </a:t>
            </a:r>
            <a:endParaRPr lang="en-US" dirty="0">
              <a:latin typeface="Arial"/>
              <a:ea typeface="ＭＳ Ｐゴシック" charset="0"/>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38</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pPr algn="r" rtl="1"/>
            <a:r>
              <a:rPr lang="ar-SA" dirty="0">
                <a:latin typeface="Arial"/>
                <a:ea typeface="ＭＳ Ｐゴシック" charset="0"/>
                <a:cs typeface="Arial"/>
              </a:rPr>
              <a:t>"إن "صوت مياه كثيرة" (رؤ 1: 15) تجعلني أفكر في شلالات نياجرا! ربما يتم اقتراح فكرتين هنا: (1) أن المسيح يجمع كل "جداول المياه في الرؤيا" وهو "كلمة الآب الأخيرة" للإنسان (عب 1: 1- 3)؛ (2) أنه يتكلم بقوة وسلطان ويجب أن يُسمع." (ويرسبي).</a:t>
            </a:r>
            <a:endParaRPr lang="en-US" dirty="0">
              <a:latin typeface="Arial"/>
              <a:ea typeface="ＭＳ Ｐゴシック" charset="0"/>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39</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pPr algn="r" rtl="1"/>
            <a:r>
              <a:rPr lang="ar-SA" dirty="0">
                <a:latin typeface="Arial"/>
                <a:ea typeface="ＭＳ Ｐゴシック" charset="0"/>
                <a:cs typeface="Arial"/>
              </a:rPr>
              <a:t>"السيف الذي يخرج من فمه يمثل كلمة الله الحيّة (عب 4: 12؛ أف 6: 17). هو يحارب أعدائه باستخدام كلمته (رؤ 2: 16؛ 19: 19- 21)" (ويرسبي). </a:t>
            </a:r>
            <a:endParaRPr lang="en-US" dirty="0">
              <a:latin typeface="Arial"/>
              <a:ea typeface="ＭＳ Ｐゴシック" charset="0"/>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40</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We are tempted to look down when things don</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go our way</a:t>
            </a:r>
          </a:p>
        </p:txBody>
      </p:sp>
      <p:sp>
        <p:nvSpPr>
          <p:cNvPr id="31129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31130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68269C05-AF8E-F440-AA5D-0C9C7014171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968946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B511CD-5DFC-0B4A-8D73-D51131AB3A0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8133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Church</a:t>
            </a:r>
            <a:r>
              <a:rPr lang="en-US" sz="1200"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Christ</a:t>
            </a:r>
            <a:r>
              <a:rPr lang="en-US" sz="1200"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Commendation</a:t>
            </a:r>
            <a:r>
              <a:rPr lang="en-US" sz="1200"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Rebuke</a:t>
            </a:r>
            <a:r>
              <a:rPr lang="en-US" sz="1200"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Exhortation</a:t>
            </a:r>
            <a:r>
              <a:rPr lang="en-US" sz="1200"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Warning</a:t>
            </a:r>
            <a:r>
              <a:rPr lang="en-US" sz="1200"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Promise</a:t>
            </a:r>
            <a:r>
              <a:rPr lang="en-US" sz="1200"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E41C86-EA08-BA4E-8D69-6162DB12E0F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9EF206-CD58-6F47-BBAA-F5BD68EABA76}" type="slidenum">
              <a:rPr kumimoji="0" lang="en-US" sz="1200" b="0" i="0" u="none" strike="noStrike" kern="1200" cap="none" spc="0" normalizeH="0" baseline="0" noProof="0">
                <a:ln>
                  <a:noFill/>
                </a:ln>
                <a:solidFill>
                  <a:prstClr val="white"/>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Times New Roman" charset="0"/>
                <a:ea typeface="ＭＳ Ｐゴシック" charset="0"/>
                <a:cs typeface="ＭＳ Ｐゴシック" charset="0"/>
              </a:rPr>
              <a:t>تذكر المحبة الأولى</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9EF206-CD58-6F47-BBAA-F5BD68EABA76}" type="slidenum">
              <a:rPr kumimoji="0" lang="en-US" sz="1200" b="0" i="0" u="none" strike="noStrike" kern="1200" cap="none" spc="0" normalizeH="0" baseline="0" noProof="0">
                <a:ln>
                  <a:noFill/>
                </a:ln>
                <a:solidFill>
                  <a:prstClr val="white"/>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1816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ea typeface="ＭＳ Ｐゴシック" charset="0"/>
                <a:cs typeface="Arial" panose="020B0604020202020204" pitchFamily="34" charset="0"/>
              </a:rPr>
              <a:t>لقد خصصنا 3000 دولار سنغافوري لمساعدة 6 عائلات فقدت معيليها لمدة ثلاثة أشهر.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6875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55</a:t>
            </a:fld>
            <a:endParaRPr lang="en-US"/>
          </a:p>
        </p:txBody>
      </p:sp>
    </p:spTree>
    <p:extLst>
      <p:ext uri="{BB962C8B-B14F-4D97-AF65-F5344CB8AC3E}">
        <p14:creationId xmlns:p14="http://schemas.microsoft.com/office/powerpoint/2010/main" val="1568630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كان من المفترض ومنذ زمن طويل أن هذا المعبد كان مخصصًا لزيوس. وقد ذكر المذبح في سفر الرؤيا 2: 12- 13 "وأكتب إلى ملاك الكنيسة التي في برغامس... أنا عارف أعمالك وأين تسكن حيث كرسي الشيطان..." هذا هو نموذج مصغّر للمذبح. </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150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CDD732-F301-A94E-91C1-609FEFE195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الأنشطة لا يمكن أن تحل محل العشق.</a:t>
            </a:r>
          </a:p>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الأعمال الجيدة لا يمكن أن تحل محل التقوى.</a:t>
            </a:r>
          </a:p>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المثابرة لا يمكن أن تحل محل النقاء.</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62</a:t>
            </a:fld>
            <a:endParaRPr lang="en-US"/>
          </a:p>
        </p:txBody>
      </p:sp>
    </p:spTree>
    <p:extLst>
      <p:ext uri="{BB962C8B-B14F-4D97-AF65-F5344CB8AC3E}">
        <p14:creationId xmlns:p14="http://schemas.microsoft.com/office/powerpoint/2010/main" val="88309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96D33E-E9DF-094B-9760-B52976ECEAE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Be Ready</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Bible Exposition Commentary).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5622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kern="1200" dirty="0">
                <a:solidFill>
                  <a:schemeClr val="tx1"/>
                </a:solidFill>
                <a:effectLst/>
                <a:latin typeface="Arial" panose="020B0604020202020204" pitchFamily="34" charset="0"/>
                <a:ea typeface="+mn-ea"/>
                <a:cs typeface="Arial" panose="020B0604020202020204" pitchFamily="34" charset="0"/>
              </a:rPr>
              <a:t>الموت</a:t>
            </a:r>
            <a:r>
              <a:rPr lang="ar-JO" sz="1200" kern="1200" baseline="0" dirty="0">
                <a:solidFill>
                  <a:schemeClr val="tx1"/>
                </a:solidFill>
                <a:effectLst/>
                <a:latin typeface="Arial" panose="020B0604020202020204" pitchFamily="34" charset="0"/>
                <a:ea typeface="+mn-ea"/>
                <a:cs typeface="Arial" panose="020B0604020202020204" pitchFamily="34" charset="0"/>
              </a:rPr>
              <a:t> ( 1) : المسيح صاحب السيادة على عدونا النهائي الذي لم يهزمه أحد</a:t>
            </a:r>
          </a:p>
          <a:p>
            <a:pPr algn="r"/>
            <a:r>
              <a:rPr lang="ar-JO" sz="1200" kern="1200" baseline="0" dirty="0">
                <a:solidFill>
                  <a:schemeClr val="tx1"/>
                </a:solidFill>
                <a:effectLst/>
                <a:latin typeface="Arial" panose="020B0604020202020204" pitchFamily="34" charset="0"/>
                <a:ea typeface="+mn-ea"/>
                <a:cs typeface="Arial" panose="020B0604020202020204" pitchFamily="34" charset="0"/>
              </a:rPr>
              <a:t>الكنائس ( 2-3) : المسيح هو السيد على السبع الكنائس في آسيا وكل كنيسة محلية .</a:t>
            </a: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indent="0" algn="r" defTabSz="457200" rtl="0" eaLnBrk="1" fontAlgn="auto" latinLnBrk="0" hangingPunct="1">
              <a:lnSpc>
                <a:spcPct val="100000"/>
              </a:lnSpc>
              <a:spcBef>
                <a:spcPts val="0"/>
              </a:spcBef>
              <a:spcAft>
                <a:spcPts val="0"/>
              </a:spcAft>
              <a:buClrTx/>
              <a:buSzTx/>
              <a:buFontTx/>
              <a:buNone/>
              <a:tabLst/>
              <a:defRPr/>
            </a:pPr>
            <a:r>
              <a:rPr lang="ar-JO" sz="1200" kern="1200" dirty="0">
                <a:solidFill>
                  <a:schemeClr val="tx1"/>
                </a:solidFill>
                <a:effectLst/>
                <a:latin typeface="Arial" panose="020B0604020202020204" pitchFamily="34" charset="0"/>
                <a:ea typeface="+mn-ea"/>
                <a:cs typeface="Arial" panose="020B0604020202020204" pitchFamily="34" charset="0"/>
              </a:rPr>
              <a:t>مستقبلنا</a:t>
            </a:r>
            <a:r>
              <a:rPr lang="ar-JO" sz="1200" kern="1200" baseline="0" dirty="0">
                <a:solidFill>
                  <a:schemeClr val="tx1"/>
                </a:solidFill>
                <a:effectLst/>
                <a:latin typeface="Arial" panose="020B0604020202020204" pitchFamily="34" charset="0"/>
                <a:ea typeface="+mn-ea"/>
                <a:cs typeface="Arial" panose="020B0604020202020204" pitchFamily="34" charset="0"/>
              </a:rPr>
              <a:t> ( 4 – 22) : المسيح هو كل من الديان والمخلص في نهاية الزمن وفي حالتنا الأبدية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5CCF9-BD4D-A24E-9ACC-547901BE8C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latin typeface="Times New Roman" charset="0"/>
                <a:ea typeface="ＭＳ Ｐゴシック" charset="0"/>
                <a:cs typeface="ＭＳ Ｐゴシック" charset="0"/>
              </a:rPr>
              <a:t>Nia</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nation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a:solidFill>
                  <a:srgbClr val="000000"/>
                </a:solidFill>
                <a:latin typeface="Times New Roman" charset="0"/>
                <a:ea typeface="ＭＳ Ｐゴシック" charset="0"/>
                <a:cs typeface="ＭＳ Ｐゴシック" charset="0"/>
              </a:rPr>
              <a:t>wasn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t 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today</a:t>
            </a:r>
            <a:r>
              <a:rPr lang="fr-FR" dirty="0">
                <a:solidFill>
                  <a:srgbClr val="000000"/>
                </a:solidFill>
                <a:latin typeface="Times New Roman" charset="0"/>
                <a:ea typeface="ＭＳ Ｐゴシック" charset="0"/>
                <a:cs typeface="ＭＳ Ｐゴシック" charset="0"/>
                <a:hlinkClick r:id="rId6"/>
              </a:rPr>
              <a:t>'</a:t>
            </a:r>
            <a:r>
              <a:rPr lang="en-US" dirty="0">
                <a:solidFill>
                  <a:srgbClr val="000000"/>
                </a:solidFill>
                <a:latin typeface="Times New Roman" charset="0"/>
                <a:ea typeface="ＭＳ Ｐゴシック" charset="0"/>
                <a:cs typeface="ＭＳ Ｐゴシック" charset="0"/>
                <a:hlinkClick r:id="rId6"/>
              </a:rPr>
              <a:t>s 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ea typeface="ＭＳ Ｐゴシック" charset="0"/>
                <a:cs typeface="Arial" panose="020B0604020202020204" pitchFamily="34" charset="0"/>
              </a:rPr>
              <a:t>يتم تقديم يسوع في رؤيا 5 باعتباره الشخص الوحيد المؤهل ليدين الأرض. لماذا؟ لأنه هو وحده الله – الإنسان الذي عاش حياة لا تستحق دينونة الله. لذلك هو وحده ليس تحت الدينونة، وبالتالي فهو القادر على إدانة الآخرين. وكالحمل الذي لا عيب فيه، نرى في رؤيا 6 أن يسوع قادر على فتح كل ختم من الختوم السبعة الموجودة في سِفر غضب الله. تشمل الأسفار الأخرى في رؤيا السفر الذي يأكله يوحنا (رؤيا 10) و "سفر الحياة" – حرفيًا درج – (20: 12). الكتب كما نعرفها المغلفة من جانب واحد لم يتم اختراعها إلا بعد قرون من كتابة العهد الجديد.</a:t>
            </a:r>
          </a:p>
          <a:p>
            <a:pPr algn="r" rtl="1"/>
            <a:r>
              <a:rPr lang="ar-SA" dirty="0">
                <a:latin typeface="Arial" panose="020B0604020202020204" pitchFamily="34" charset="0"/>
                <a:ea typeface="ＭＳ Ｐゴシック" charset="0"/>
                <a:cs typeface="Arial" panose="020B0604020202020204" pitchFamily="34" charset="0"/>
              </a:rPr>
              <a:t>القائمة الكاملة لآيات الأسفار (في اليونانية ببليون </a:t>
            </a:r>
            <a:r>
              <a:rPr lang="en-GB" dirty="0">
                <a:latin typeface="Arial" panose="020B0604020202020204" pitchFamily="34" charset="0"/>
                <a:ea typeface="ＭＳ Ｐゴシック" charset="0"/>
                <a:cs typeface="Arial" panose="020B0604020202020204" pitchFamily="34" charset="0"/>
              </a:rPr>
              <a:t>biblion) </a:t>
            </a:r>
            <a:r>
              <a:rPr lang="ar-SA" dirty="0">
                <a:latin typeface="Arial" panose="020B0604020202020204" pitchFamily="34" charset="0"/>
                <a:ea typeface="ＭＳ Ｐゴシック" charset="0"/>
                <a:cs typeface="Arial" panose="020B0604020202020204" pitchFamily="34" charset="0"/>
              </a:rPr>
              <a:t>كما في أدناه:</a:t>
            </a:r>
          </a:p>
          <a:p>
            <a:pPr algn="r" rtl="1"/>
            <a:r>
              <a:rPr lang="ar-SA" dirty="0">
                <a:latin typeface="Arial" panose="020B0604020202020204" pitchFamily="34" charset="0"/>
                <a:ea typeface="ＭＳ Ｐゴシック" charset="0"/>
                <a:cs typeface="Arial" panose="020B0604020202020204" pitchFamily="34" charset="0"/>
              </a:rPr>
              <a:t>رؤيا 1: 11 "قَائِلًا: وَٱلَّذِي تَرَاهُ، ٱكْتُبْ فِي كِتَابٍ وَأَرْسِلْ إِلَى ٱلسَّبْعِ ٱلْكَنَائِسِ ٱلَّتِي فِي أَسِيَّا: إِلَى أَفَسُسَ، وَإِلَى سِمِيرْنَا، وَإِلَى بَرْغَامُسَ، وَإِلَى ثِيَاتِيرَا، وَإِلَى سَارْدِسَ، وَإِلَى فِيلَادَلْفِيَا، وَإِلَى لَاوُدِكِيَّةَ"</a:t>
            </a:r>
          </a:p>
          <a:p>
            <a:pPr algn="r" rtl="1"/>
            <a:r>
              <a:rPr lang="ar-SA" dirty="0">
                <a:latin typeface="Arial" panose="020B0604020202020204" pitchFamily="34" charset="0"/>
                <a:ea typeface="ＭＳ Ｐゴシック" charset="0"/>
                <a:cs typeface="Arial" panose="020B0604020202020204" pitchFamily="34" charset="0"/>
              </a:rPr>
              <a:t>رؤيا 5: 1- 3 "١ وَرَأَيْتُ عَلَى يَمِينِ ٱلْجَالِسِ عَلَى ٱلْعَرْشِ سِفْرًا مَكْتُوبًا مِنْ دَاخِلٍ وَمِنْ وَرَاءٍ، مَخْتُومًا بِسَبْعَةِ خُتُومٍ. ٢ وَرَأَيْتُ مَلَاكًا قَوِيًّا يُنَادِي بِصَوْتٍ عَظِيمٍ: «مَنْ هُوَ مُسْتَحِقٌّ أَنْ يَفْتَحَ ٱلسِّفْرَ وَيَفُكَّ خُتُومَهُ؟». ٣ فَلَمْ يَسْتَطِعْ أَحَدٌ فِي ٱلسَّمَاءِ وَلَا عَلَى ٱلْأَرْضِ وَلَا تَحْتَ ٱلْأَرْضِ أَنْ يَفْتَحَ ٱلسِّفْرَ وَلَا أَنْ يَنْظُرَ إِلَيْهِ."</a:t>
            </a:r>
          </a:p>
          <a:p>
            <a:pPr algn="r" rtl="1"/>
            <a:r>
              <a:rPr lang="ar-SA" dirty="0">
                <a:latin typeface="Arial" panose="020B0604020202020204" pitchFamily="34" charset="0"/>
                <a:ea typeface="ＭＳ Ｐゴシック" charset="0"/>
                <a:cs typeface="Arial" panose="020B0604020202020204" pitchFamily="34" charset="0"/>
              </a:rPr>
              <a:t>رؤيا 5: 4- 5 "٤ فَصِرْتُ أَنَا أَبْكِي كَثِيرًا، لِأَنَّهُ لَمْ يُوجَدْ أَحَدٌ مُسْتَحِقًّا أَنْ يَفْتَحَ ٱلسِّفْرَ وَيَقْرَأَهُ وَلَا أَنْ يَنْظُرَ إِلَيْهِ. ٥ فَقَالَ لِي وَاحِدٌ مِنَ ٱلشُّيُوخِ: «لَا تَبْكِ. هُوَذَا قَدْ غَلَبَ ٱلْأَسَدُ ٱلَّذِي مِنْ سِبْطِ يَهُوذَا، أَصْلُ دَاوُدَ، لِيَفْتَحَ ٱلسِّفْرَ وَيَفُكَّ خُتُومَهُ ٱلسَّبْعَةَ."</a:t>
            </a:r>
          </a:p>
          <a:p>
            <a:pPr algn="r" rtl="1"/>
            <a:r>
              <a:rPr lang="ar-SA" dirty="0">
                <a:latin typeface="Arial" panose="020B0604020202020204" pitchFamily="34" charset="0"/>
                <a:ea typeface="ＭＳ Ｐゴシック" charset="0"/>
                <a:cs typeface="Arial" panose="020B0604020202020204" pitchFamily="34" charset="0"/>
              </a:rPr>
              <a:t>رؤيا 5: 8- 9 " ٨ وَلَمَّا أَخَذَ ٱلسِّفْرَ خَرَّتِ ٱلْأَرْبَعَةُ ٱلْحَيَوَانَاتُ وَٱلْأَرْبَعَةُ وَٱلْعِشْرُونَ شَيْخًا أَمَامَ ٱلْخَروفِ، وَلَهُمْ كُلِّ وَاحِدٍ قِيثَارَاتٌ وَجَامَاتٌ مِنْ ذَهَبٍ مَمْلُوَّةٌ بَخُورًا هِيَ صَلَوَاتُ ٱلْقِدِّيسِينَ. ٩ وَهُمْ يَتَرَنَّمُونَ تَرْنِيمَةً جَدِيدَةً قَائِلِينَ: «مُسْتَحِقٌّ أَنْتَ أَنْ تَأْخُذَ ٱلسِّفْرَ وَتَفْتَحَ خُتُومَهُ، لِأَنَّكَ ذُبِحْتَ وَٱشْتَرَيْتَنَا لِلهِ بِدَمِكَ مِنْ كُلِّ قَبِيلَةٍ وَلِسَانٍ وَشَعْبٍ وَأُمَّةٍ."</a:t>
            </a:r>
          </a:p>
          <a:p>
            <a:pPr algn="r" rtl="1"/>
            <a:r>
              <a:rPr lang="ar-SA" dirty="0">
                <a:latin typeface="Arial" panose="020B0604020202020204" pitchFamily="34" charset="0"/>
                <a:ea typeface="ＭＳ Ｐゴシック" charset="0"/>
                <a:cs typeface="Arial" panose="020B0604020202020204" pitchFamily="34" charset="0"/>
              </a:rPr>
              <a:t>رؤيا 6: 14 "وَٱلسَّمَاءُ ٱنْفَلَقَتْ كَدَرْجٍ مُلْتَفٍّ، وَكُلُّ جَبَلٍ وَجَزِيرَةٍ تَزَحْزَحَا مِنْ مَوْضِعِهِمَا."</a:t>
            </a:r>
          </a:p>
          <a:p>
            <a:pPr algn="r" rtl="1"/>
            <a:r>
              <a:rPr lang="ar-SA" dirty="0">
                <a:latin typeface="Arial" panose="020B0604020202020204" pitchFamily="34" charset="0"/>
                <a:ea typeface="ＭＳ Ｐゴシック" charset="0"/>
                <a:cs typeface="Arial" panose="020B0604020202020204" pitchFamily="34" charset="0"/>
              </a:rPr>
              <a:t>رؤيا 10: 8 " وَٱلصَّوْتُ ٱلَّذِي كُنْتُ قَدْ سَمِعْتُهُ مِنَ ٱلسَّمَاءِ كَلَّمَنِي أَيْضًا وَقَالَ: ٱذْهَبْ خُذِ ٱلسِّفْرَ ٱلصَّغِيرَ ٱلْمَفْتُوحَ فِي يَدِ ٱلْمَلَاكِ ٱلْوَاقِفِ عَلَى ٱلْبَحْرِ وَعَلَى ٱلْأَرْضِ."</a:t>
            </a:r>
          </a:p>
          <a:p>
            <a:pPr algn="r" rtl="1"/>
            <a:r>
              <a:rPr lang="ar-SA" dirty="0">
                <a:latin typeface="Arial" panose="020B0604020202020204" pitchFamily="34" charset="0"/>
                <a:ea typeface="ＭＳ Ｐゴシック" charset="0"/>
                <a:cs typeface="Arial" panose="020B0604020202020204" pitchFamily="34" charset="0"/>
              </a:rPr>
              <a:t>رؤيا 13: 8 "فَسَيَسْجُدُ لَهُ جَمِيعُ ٱلسَّاكِنِينَ عَلَى ٱلْأَرْضِ، ٱلَّذِينَ لَيْسَتْ أَسْمَاؤُهُمْ مَكْتُوبَةً مُنْذُ تَأْسِيسِ ٱلْعَالَمِ فِي سِفْرِ حَيَاةِ ٱلْخَرُوفِ ٱلَّذِي ذُبِحَ."</a:t>
            </a:r>
          </a:p>
          <a:p>
            <a:pPr algn="r" rtl="1"/>
            <a:r>
              <a:rPr lang="ar-SA" dirty="0">
                <a:latin typeface="Arial" panose="020B0604020202020204" pitchFamily="34" charset="0"/>
                <a:ea typeface="ＭＳ Ｐゴシック" charset="0"/>
                <a:cs typeface="Arial" panose="020B0604020202020204" pitchFamily="34" charset="0"/>
              </a:rPr>
              <a:t>رؤيا 17: 8 "ٱلْوَحْشُ ٱلَّذِي رَأَيْتَ، كَانَ وَلَيْسَ ٱلْآنَ، وَهُوَ عَتِيدٌ أَنْ يَصْعَدَ مِنَ ٱلْهَاوِيَةِ وَيَمْضِيَ إِلَى ٱلْهَلَاكِ. وَسَيَتَعَجَّبُ ٱلسَّاكِنُونَ عَلَى ٱلْأَرْضِ، ٱلَّذِينَ لَيْسَتْ أَسْمَاؤُهُمْ مَكْتُوبَةً فِي سِفْرِ ٱلْحَيَاةِ مُنْذُ تَأْسِيسِ ٱلْعَالَمِ، حِينَمَا يَرَوْنَ ٱلْوَحْشَ أَنَّهُ كَانَ وَلَيْسَ ٱلْآنَ، مَعَ أَنَّهُ كَائِنٌ."</a:t>
            </a:r>
          </a:p>
          <a:p>
            <a:pPr algn="r" rtl="1"/>
            <a:r>
              <a:rPr lang="ar-SA" dirty="0">
                <a:latin typeface="Arial" panose="020B0604020202020204" pitchFamily="34" charset="0"/>
                <a:ea typeface="ＭＳ Ｐゴシック" charset="0"/>
                <a:cs typeface="Arial" panose="020B0604020202020204" pitchFamily="34" charset="0"/>
              </a:rPr>
              <a:t>رؤيا 20: 12 "وَرَأَيْتُ ٱلْأَمْوَاتَ صِغَارًا وَكِبَارًا وَاقِفِينَ أَمَامَ ٱللهِ، وَٱنْفَتَحَتْ أَسْفَارٌ، وَٱنْفَتَحَ سِفْرٌ آخَرُ هُوَ سِفْرُ ٱلْحَيَاةِ، وَدِينَ ٱلْأَمْوَاتُ مِمَّا هُوَ مَكْتُوبٌ فِي ٱلْأَسْفَارِ بِحَسَبِ أَعْمَالِهِمْ."</a:t>
            </a:r>
          </a:p>
          <a:p>
            <a:pPr algn="r" rtl="1"/>
            <a:r>
              <a:rPr lang="ar-SA" dirty="0">
                <a:latin typeface="Arial" panose="020B0604020202020204" pitchFamily="34" charset="0"/>
                <a:ea typeface="ＭＳ Ｐゴシック" charset="0"/>
                <a:cs typeface="Arial" panose="020B0604020202020204" pitchFamily="34" charset="0"/>
              </a:rPr>
              <a:t>رؤيا 21: 27 "وَلَنْ يَدْخُلَهَا شَيْءٌ دَنِسٌ وَلَا مَا يَصْنَعُ رَجِسًا وَكَذِبًا، إِلَّا ٱلْمَكْتُوبِينَ فِي سِفْرِ حَيَاةِ ٱلْخَرُوفِ."</a:t>
            </a:r>
          </a:p>
          <a:p>
            <a:pPr algn="r" rtl="1"/>
            <a:r>
              <a:rPr lang="ar-SA" dirty="0">
                <a:latin typeface="Arial" panose="020B0604020202020204" pitchFamily="34" charset="0"/>
                <a:ea typeface="ＭＳ Ｐゴシック" charset="0"/>
                <a:cs typeface="Arial" panose="020B0604020202020204" pitchFamily="34" charset="0"/>
              </a:rPr>
              <a:t>رؤيا 22: 7 "هَا أَنَا آتِي سَرِيعًا. طُوبَى لِمَنْ يَحْفَظُ أَقْوَالَ نُبُوَّةِ هَذَا ٱلْكِتَابِ."</a:t>
            </a:r>
          </a:p>
          <a:p>
            <a:pPr algn="r" rtl="1"/>
            <a:r>
              <a:rPr lang="ar-SA" dirty="0">
                <a:latin typeface="Arial" panose="020B0604020202020204" pitchFamily="34" charset="0"/>
                <a:ea typeface="ＭＳ Ｐゴシック" charset="0"/>
                <a:cs typeface="Arial" panose="020B0604020202020204" pitchFamily="34" charset="0"/>
              </a:rPr>
              <a:t>رؤيا 22: 9 "فَقَالَ لِيَ: «ٱنْظُرْ لَا تَفْعَلْ! لِأَنِّي عَبْدٌ مَعَكَ وَمَعَ إِخْوَتِكَ ٱلْأَنْبِيَاءِ، وَٱلَّذِينَ يَحْفَظُونَ أَقْوَالَ هَذَا ٱلْكِتَابِ. ٱسْجُدْ لِلهِ."</a:t>
            </a:r>
          </a:p>
          <a:p>
            <a:pPr algn="r" rtl="1"/>
            <a:r>
              <a:rPr lang="ar-SA" dirty="0">
                <a:latin typeface="Arial" panose="020B0604020202020204" pitchFamily="34" charset="0"/>
                <a:ea typeface="ＭＳ Ｐゴシック" charset="0"/>
                <a:cs typeface="Arial" panose="020B0604020202020204" pitchFamily="34" charset="0"/>
              </a:rPr>
              <a:t>رؤيا 22: 10 "وَقَالَ لِي: «لَا تَخْتِمْ عَلَى أَقْوَالِ نُبُوَّةِ هَذَا ٱلْكِتَابِ، لِأَنَّ ٱلْوَقْتَ قَرِيبٌ."</a:t>
            </a:r>
          </a:p>
          <a:p>
            <a:pPr algn="r" rtl="1"/>
            <a:r>
              <a:rPr lang="ar-SA" dirty="0">
                <a:latin typeface="Arial" panose="020B0604020202020204" pitchFamily="34" charset="0"/>
                <a:ea typeface="ＭＳ Ｐゴシック" charset="0"/>
                <a:cs typeface="Arial" panose="020B0604020202020204" pitchFamily="34" charset="0"/>
              </a:rPr>
              <a:t>رؤيا 22: 18- 19 "لِأَنِّي أَشْهَدُ لِكُلِّ مَنْ يَسْمَعُ أَقْوَالَ نُبُوَّةِ هَذَا ٱلْكِتَابِ: إِنْ كَانَ أَحَدٌ يَزِيدُ عَلَى هَذَا، يَزِيدُ ٱللهُ عَلَيْهِ ٱلضَّرَبَاتِ ٱلْمَكْتُوبَةَ فِي هَذَا ٱلْكِتَابِ. ١٩ وَإِنْ كَانَ أَحَدٌ يَحْذِفُ مِنْ أَقْوَالِ كِتَابِ هَذِهِ ٱلنُّبُوَّةِ، يَحْذِفُ ٱللهُ نَصِيبَهُ مِنْ سِفْرِ ٱلْحَيَاةِ، وَمِنَ ٱلْمَدِينَةِ ٱلْمُقَدَّسَةِ، وَمِنَ ٱلْمَكْتُوبِ فِي هَذَا ٱلْكِتَابِ."</a:t>
            </a:r>
          </a:p>
          <a:p>
            <a:endParaRPr lang="en-GB" dirty="0">
              <a:latin typeface="Arial" panose="020B0604020202020204" pitchFamily="34" charset="0"/>
              <a:ea typeface="ＭＳ Ｐゴシック" charset="0"/>
              <a:cs typeface="Arial" panose="020B0604020202020204" pitchFamily="34" charset="0"/>
            </a:endParaRPr>
          </a:p>
          <a:p>
            <a:endParaRPr lang="en-GB"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2041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79</a:t>
            </a:fld>
            <a:endParaRPr lang="en-US"/>
          </a:p>
        </p:txBody>
      </p:sp>
    </p:spTree>
    <p:extLst>
      <p:ext uri="{BB962C8B-B14F-4D97-AF65-F5344CB8AC3E}">
        <p14:creationId xmlns:p14="http://schemas.microsoft.com/office/powerpoint/2010/main" val="1519359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EC543B-A4C1-A246-ADAE-FAF4A5630F3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SA" dirty="0">
                <a:latin typeface="Times New Roman" charset="0"/>
                <a:ea typeface="ＭＳ Ｐゴシック" charset="0"/>
                <a:cs typeface="ＭＳ Ｐゴシック" charset="0"/>
              </a:rPr>
              <a:t>يتم تلخيص التقسيمات الرئيسية الثلاثة لسفر الرؤيا في 1: 19
يتم تربيع 3 دورات رئيسية للحكم باللون الأزرق
تظهر المقاطع المكونة من 4 أقواس بين قوسين داخل المخطوطات.  فهي لا تقدم التسلسل الزمني ولكنها تضيف معلومات مهمة لا ترتبط بحكم معين.
</a:t>
            </a:r>
            <a:r>
              <a:rPr lang="en-US" dirty="0">
                <a:latin typeface="Times New Roman" charset="0"/>
                <a:ea typeface="ＭＳ Ｐゴシック" charset="0"/>
                <a:cs typeface="ＭＳ Ｐゴシック" charset="0"/>
              </a:rPr>
              <a:t>NTS Rev 1 </a:t>
            </a:r>
            <a:r>
              <a:rPr lang="ar-SA" dirty="0">
                <a:latin typeface="Times New Roman" charset="0"/>
                <a:ea typeface="ＭＳ Ｐゴシック" charset="0"/>
                <a:cs typeface="ＭＳ Ｐゴシック" charset="0"/>
              </a:rPr>
              <a:t>الشريحة </a:t>
            </a:r>
            <a:r>
              <a:rPr lang="en-US" dirty="0">
                <a:latin typeface="Times New Roman" charset="0"/>
                <a:ea typeface="ＭＳ Ｐゴシック" charset="0"/>
                <a:cs typeface="ＭＳ Ｐゴシック" charset="0"/>
              </a:rPr>
              <a:t>180</a:t>
            </a:r>
            <a:r>
              <a:rPr lang="ar-SA" dirty="0">
                <a:latin typeface="Times New Roman" charset="0"/>
                <a:ea typeface="ＭＳ Ｐゴシック" charset="0"/>
                <a:cs typeface="ＭＳ Ｐゴシック" charset="0"/>
              </a:rPr>
              <a:t>
</a:t>
            </a:r>
            <a:r>
              <a:rPr lang="ar-SA" dirty="0" err="1">
                <a:latin typeface="Times New Roman" charset="0"/>
                <a:ea typeface="ＭＳ Ｐゴシック" charset="0"/>
                <a:cs typeface="ＭＳ Ｐゴシック" charset="0"/>
              </a:rPr>
              <a:t>إيش</a:t>
            </a:r>
            <a:r>
              <a:rPr lang="ar-SA" dirty="0">
                <a:latin typeface="Times New Roman" charset="0"/>
                <a:ea typeface="ＭＳ Ｐゴシック" charset="0"/>
                <a:cs typeface="ＭＳ Ｐゴシック" charset="0"/>
              </a:rPr>
              <a:t> 07.13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8BCBC4-D622-BB45-AA66-DCA47E5F8FAA}"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r" defTabSz="914400" rtl="0" eaLnBrk="0" fontAlgn="base" latinLnBrk="0" hangingPunct="0">
              <a:lnSpc>
                <a:spcPct val="100000"/>
              </a:lnSpc>
              <a:spcBef>
                <a:spcPct val="30000"/>
              </a:spcBef>
              <a:spcAft>
                <a:spcPct val="0"/>
              </a:spcAft>
              <a:buClrTx/>
              <a:buSzTx/>
              <a:buFontTx/>
              <a:buNone/>
              <a:tabLst/>
              <a:defRPr/>
            </a:pPr>
            <a:r>
              <a:rPr lang="ar-EG" dirty="0">
                <a:latin typeface="Times New Roman" charset="0"/>
                <a:ea typeface="ＭＳ Ｐゴシック" charset="0"/>
                <a:cs typeface="ＭＳ Ｐゴシック" charset="0"/>
              </a:rPr>
              <a:t>في الكتاب المقدس ، يشير الختم إلى الملكية والحماية. اليوم ، شعب الله مختوم بالروح القدس (أف. 1: 13-14). هذا هو ضمان الله بأننا </a:t>
            </a:r>
            <a:r>
              <a:rPr lang="ar-JO" dirty="0">
                <a:latin typeface="Times New Roman" charset="0"/>
                <a:ea typeface="ＭＳ Ｐゴシック" charset="0"/>
                <a:cs typeface="ＭＳ Ｐゴシック" charset="0"/>
              </a:rPr>
              <a:t>خلصنا</a:t>
            </a:r>
            <a:r>
              <a:rPr lang="ar-JO" baseline="0" dirty="0">
                <a:latin typeface="Times New Roman" charset="0"/>
                <a:ea typeface="ＭＳ Ｐゴシック" charset="0"/>
                <a:cs typeface="ＭＳ Ｐゴシック" charset="0"/>
              </a:rPr>
              <a:t> وبآمان</a:t>
            </a:r>
            <a:r>
              <a:rPr lang="ar-EG" dirty="0">
                <a:latin typeface="Times New Roman" charset="0"/>
                <a:ea typeface="ＭＳ Ｐゴシック" charset="0"/>
                <a:cs typeface="ＭＳ Ｐゴシック" charset="0"/>
              </a:rPr>
              <a:t> ، وأنه سيأخذنا يومًا ما إلى السماء. سيتلقى 144000 يهودي اسم الآب كختم (رؤيا 14: 1) ، على عكس "علامة الوحش" التي سيعطيها ضد المسيح لمن يتبعونه (رؤ ١٣: ١٧ ؛ ١٤:</a:t>
            </a:r>
            <a:r>
              <a:rPr lang="ar-JO" baseline="0" dirty="0">
                <a:latin typeface="Times New Roman" charset="0"/>
                <a:ea typeface="ＭＳ Ｐゴシック" charset="0"/>
                <a:cs typeface="ＭＳ Ｐゴシック" charset="0"/>
              </a:rPr>
              <a:t> 11</a:t>
            </a:r>
            <a:r>
              <a:rPr lang="ar-EG" dirty="0">
                <a:latin typeface="Times New Roman" charset="0"/>
                <a:ea typeface="ＭＳ Ｐゴシック" charset="0"/>
                <a:cs typeface="ＭＳ Ｐゴシック" charset="0"/>
              </a:rPr>
              <a:t> ؛ 16: 2 ؛ 19:</a:t>
            </a:r>
            <a:r>
              <a:rPr lang="ar-JO" baseline="0" dirty="0">
                <a:latin typeface="Times New Roman" charset="0"/>
                <a:ea typeface="ＭＳ Ｐゴシック" charset="0"/>
                <a:cs typeface="ＭＳ Ｐゴシック" charset="0"/>
              </a:rPr>
              <a:t> 20</a:t>
            </a:r>
            <a:r>
              <a:rPr lang="ar-EG" dirty="0">
                <a:latin typeface="Times New Roman" charset="0"/>
                <a:ea typeface="ＭＳ Ｐゴシック" charset="0"/>
                <a:cs typeface="ＭＳ Ｐゴシック" charset="0"/>
              </a:rPr>
              <a:t>)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a:t>
            </a:r>
            <a:r>
              <a:rPr lang="ar-JO" dirty="0">
                <a:latin typeface="Times New Roman" charset="0"/>
                <a:ea typeface="ＭＳ Ｐゴシック" charset="0"/>
                <a:cs typeface="ＭＳ Ｐゴシック" charset="0"/>
              </a:rPr>
              <a:t>ي</a:t>
            </a:r>
            <a:r>
              <a:rPr lang="ar-EG"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D9741C-E48F-5245-BDDA-08CC03D3047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810C5A-7705-9B43-BC3B-E877C06362F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76546" name="Rectangle 2"/>
          <p:cNvSpPr>
            <a:spLocks noGrp="1" noRot="1" noChangeAspect="1" noChangeArrowheads="1"/>
          </p:cNvSpPr>
          <p:nvPr>
            <p:ph type="sldImg"/>
          </p:nvPr>
        </p:nvSpPr>
        <p:spPr>
          <a:solidFill>
            <a:srgbClr val="FFFFFF"/>
          </a:solidFill>
          <a:ln/>
        </p:spPr>
      </p:sp>
      <p:sp>
        <p:nvSpPr>
          <p:cNvPr id="87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During this silence, the seven angels were given trumpets, significant to John, because he was a Jew and understood the place of trumpets in Israel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national life. According to Numbers 10, trumpets had three important uses: they called the people together (Num. 10:1–8); they announced war (Num. 10:9); and they announced special times (Num. 10:10). The trumpet sounded at Mount Sinai when the Law was given (Ex. 19:16–19), and trumpets were blown when the king was anointed and enthroned (1 Kings 1:34, 39). Of course, everyone familiar with the Old Testament would remember the trumpets at the conquest of Jericho (Josh. 6:13–16)</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(Wiersbe).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7F5DFD-B55B-D34D-9885-988360DB4DB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8370" name="Rectangle 2"/>
          <p:cNvSpPr>
            <a:spLocks noGrp="1" noRot="1" noChangeAspect="1" noChangeArrowheads="1" noTextEdit="1"/>
          </p:cNvSpPr>
          <p:nvPr>
            <p:ph type="sldImg"/>
          </p:nvPr>
        </p:nvSpPr>
        <p:spPr>
          <a:solidFill>
            <a:srgbClr val="FFFFFF"/>
          </a:solidFill>
          <a:ln/>
        </p:spPr>
      </p:sp>
      <p:sp>
        <p:nvSpPr>
          <p:cNvPr id="698371"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rtl="1"/>
            <a:r>
              <a:rPr lang="ar-JO" dirty="0">
                <a:latin typeface="Arial" panose="020B0604020202020204" pitchFamily="34" charset="0"/>
                <a:ea typeface="ＭＳ Ｐゴシック" charset="0"/>
                <a:cs typeface="ＭＳ Ｐゴシック" charset="0"/>
              </a:rPr>
              <a:t>"حقيقة أن وجه الملاك "كالشمس" يتطابق مع وصف يسوع في رؤيا 1: 16؛ وتتطابق قدماه مع وصف الرب في رؤيا 1: 15؛ وصوته كالأسد يوحي برؤيا 5: 5. هذا الكائن من الممكن أن يكون هو ربنا يسوع المسيح، الذي ظهر ليوحنا كملاك ملكي. غالبًا ماظهر يسوع في العهد القديم بصفته "ملاك الرب" (خروج 3: 2؛ قضاة 2: 4؛ 6: 11- 12، 21- 22؛ 2 صموئيل 24: 16). كان هذا ظهتجسدًورًا مؤقتًا لغرض خاص، وليس تجسدًا دائمًا. </a:t>
            </a:r>
          </a:p>
          <a:p>
            <a:pPr algn="r" rtl="1"/>
            <a:r>
              <a:rPr lang="ar-JO" dirty="0">
                <a:latin typeface="Arial" panose="020B0604020202020204" pitchFamily="34" charset="0"/>
                <a:ea typeface="ＭＳ Ｐゴシック" charset="0"/>
                <a:cs typeface="ＭＳ Ｐゴシック" charset="0"/>
              </a:rPr>
              <a:t>"ثمة سمتان أخريان تشيران إلى تعريف الملاك بأنه يسوع المسيح: السفر الذي في يده والوضع الذي اتخذه. فالسفر الصغير يحتوي على بقية الرسالة النبوية التي سينقلها يوحنا. وبما أن ربنا كان الوحيد المستحق أن يأخذ السفر ويفكّ الختوم (رؤيا 5: 5 وما بعدها)، فمن الممكن أن نستنتج أنه هو الوحيد المستحق أن يعطي عبده بقية الرسالة.</a:t>
            </a:r>
          </a:p>
          <a:p>
            <a:pPr algn="r" rtl="1"/>
            <a:r>
              <a:rPr lang="ar-JO" dirty="0">
                <a:latin typeface="Arial" panose="020B0604020202020204" pitchFamily="34" charset="0"/>
                <a:ea typeface="ＭＳ Ｐゴシック" charset="0"/>
                <a:cs typeface="ＭＳ Ｐゴシック" charset="0"/>
              </a:rPr>
              <a:t>"إن وضعية الملاك هي وضعية المنتصر الذي استولى على أراضيه. هو يطالب بالعالم كله (أنظر يشوع 1: 1- 3). بالطبع، فالمخلص المنتصر يستطيع أن يدعي مثل هذا الأمر. قريبًا سوف يكمل ضد المسيح (المسيح الدجال) غزواته ويجبر كل العالم الخضوع لسيطرته. ولكن قبل أن يحدث ذلك، سيطالب المخلص بالعالم لنفسه، وهو الميراث الذي وعده به أبوه (مزمور 2: 6- 9).</a:t>
            </a:r>
          </a:p>
          <a:p>
            <a:pPr algn="r" rtl="1"/>
            <a:r>
              <a:rPr lang="ar-JO" dirty="0">
                <a:latin typeface="Arial" panose="020B0604020202020204" pitchFamily="34" charset="0"/>
                <a:ea typeface="ＭＳ Ｐゴシック" charset="0"/>
                <a:cs typeface="ＭＳ Ｐゴシック" charset="0"/>
              </a:rPr>
              <a:t>"يزأر الشيطان كالأسد لإخافة فريسته (1 بطرس 5: 8)، لكن أسد يهوذا يزأر ليعلن النصر (أنظر مزمور 95: 3- 5؛ إشعياء 40: 12- 17)"</a:t>
            </a:r>
          </a:p>
          <a:p>
            <a:pPr algn="r" rtl="1"/>
            <a:r>
              <a:rPr lang="ar-JO" dirty="0">
                <a:latin typeface="Arial" panose="020B0604020202020204" pitchFamily="34" charset="0"/>
                <a:ea typeface="ＭＳ Ｐゴシック" charset="0"/>
                <a:cs typeface="ＭＳ Ｐゴシック" charset="0"/>
              </a:rPr>
              <a:t>"وارن ويرسبي، "رؤيا 1: 10،" في الكتاب المقدس المفسر).</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99F53D-5DDC-374A-8C57-91DCD02853D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FDDB0CA-C9E5-9245-A641-AAD1EA4449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51887A-5996-EE4F-BBE8-CD45065F0C3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CED0A6-3036-654F-A449-C714DA5EC9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The woman is Israel, but what are the 12 stars on her head?</a:t>
            </a:r>
          </a:p>
          <a:p>
            <a:r>
              <a:rPr lang="en-US" dirty="0">
                <a:latin typeface="Arial" panose="020B0604020202020204" pitchFamily="34" charset="0"/>
                <a:ea typeface="ＭＳ Ｐゴシック" charset="0"/>
                <a:cs typeface="Arial" panose="020B0604020202020204" pitchFamily="34" charset="0"/>
              </a:rPr>
              <a:t>Genesis 37:9 compares the sons of Israel to 12 stars, 11 of which</a:t>
            </a:r>
            <a:r>
              <a:rPr lang="en-US" baseline="0" dirty="0">
                <a:latin typeface="Arial" panose="020B0604020202020204" pitchFamily="34" charset="0"/>
                <a:ea typeface="ＭＳ Ｐゴシック" charset="0"/>
                <a:cs typeface="Arial" panose="020B0604020202020204" pitchFamily="34" charset="0"/>
              </a:rPr>
              <a:t> will bow down to Joseph.</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35650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1F8E74-D5F3-DC47-AEDF-6AFBABE567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Heads and horns both denote authority. </a:t>
            </a:r>
          </a:p>
        </p:txBody>
      </p:sp>
    </p:spTree>
    <p:extLst>
      <p:ext uri="{BB962C8B-B14F-4D97-AF65-F5344CB8AC3E}">
        <p14:creationId xmlns:p14="http://schemas.microsoft.com/office/powerpoint/2010/main" val="7473046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36A9FB-F867-7244-9542-12C224C25DF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OS-27-Daniel-405</a:t>
            </a:r>
          </a:p>
          <a:p>
            <a:r>
              <a:rPr lang="en-US" dirty="0">
                <a:latin typeface="Times New Roman" charset="0"/>
                <a:ea typeface="ＭＳ Ｐゴシック" charset="0"/>
                <a:cs typeface="ＭＳ Ｐゴシック" charset="0"/>
              </a:rPr>
              <a:t>NS-22-Rev7-12-slide 99</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D883BA-779D-9649-B35E-E8BD63DAEB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107</a:t>
            </a:fld>
            <a:endParaRPr lang="en-US"/>
          </a:p>
        </p:txBody>
      </p:sp>
    </p:spTree>
    <p:extLst>
      <p:ext uri="{BB962C8B-B14F-4D97-AF65-F5344CB8AC3E}">
        <p14:creationId xmlns:p14="http://schemas.microsoft.com/office/powerpoint/2010/main" val="8323684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latin typeface="Arial" panose="020B0604020202020204" pitchFamily="34" charset="0"/>
                <a:ea typeface="ＭＳ Ｐゴシック" charset="0"/>
                <a:cs typeface="+mn-cs"/>
              </a:rPr>
              <a:t>"يأتي الاسم هرمجدّون من كلمتين عبريتين هما: هار مجدّو، أي تل مجدّو. كلمة مجدّو تعني "مكان القوات" أو "مكان المذبحة." ويدعى أيضًا إسدرإيلون ووادي يزرعيل. يبلغ عرض المنطقة حوالي أربعة عشر ميلاً وطولها عشرين ميلاً، وتكوّن ما أسماه نابليون "ساحة المعركة الأكثر طبيعية على وجه كل الأرض." وبالوقوف على سهل الكرمل وإطلالته على هذا السهل الكبير، يمكنك أن تفهم جيدًا لماذا استخدم لتجميع جيوش الأمم.</a:t>
            </a:r>
          </a:p>
          <a:p>
            <a:pPr algn="r" rtl="1"/>
            <a:r>
              <a:rPr lang="ar-JO" dirty="0">
                <a:latin typeface="Arial" panose="020B0604020202020204" pitchFamily="34" charset="0"/>
                <a:ea typeface="ＭＳ Ｐゴシック" charset="0"/>
                <a:cs typeface="+mn-cs"/>
              </a:rPr>
              <a:t>في هذا السهل هزم باراق جيوش كنعان (قضاة 5: 19). هناك ألتقى جدعون بالمديانيين (قضاة 7)، وهناك فقد الملك شاول حياته (1 صموئيل 31). واستخدم تيطس والجيوش الرومانية، كما فعل ذلك الصليبيون في العصور الوسطى. واستخدمه الجنرال البريطاني اللنبي عندما هزم الجيوش التركية عام 2017.</a:t>
            </a:r>
          </a:p>
          <a:p>
            <a:pPr algn="r" rtl="1"/>
            <a:r>
              <a:rPr lang="ar-JO" dirty="0">
                <a:latin typeface="Arial" panose="020B0604020202020204" pitchFamily="34" charset="0"/>
                <a:ea typeface="ＭＳ Ｐゴシック" charset="0"/>
                <a:cs typeface="+mn-cs"/>
              </a:rPr>
              <a:t>من الناحية الإنسانية، يبدو أن جيوش الأمم تتجمع بمفردها؛ لكن يوحنا يوضح أن التحركات العسكرية تتم حسب خطة الله. وأن الثالوث الشيطاني من خلال القوى الشيطانية، سيؤثر على الأمم، ويجعل الحكام يجمعون جيوشهم. بل أيضًا سيصنعون معجزات تبهر الحكام وتجعلهم يتعاونون. وكل هذا سيؤدي إلى تحقيق مقاصد الله (أنظر رؤيا 17: 17). ستنظر الشعوب الأممية إلى هرمجدّون كمعركة، لكن بالنسبة لله، ستكون مجرد "وجبة عشاء" لطيور السماء (رؤيا 19: 17- 21)" (ويرسبي).</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013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7192DC-6F27-A149-912D-C1CBD5FCC2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148FB-BE19-E148-AEFB-5C5675B77C6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Arial" panose="020B0604020202020204" pitchFamily="34" charset="0"/>
                <a:ea typeface="+mn-ea"/>
                <a:cs typeface="+mn-cs"/>
              </a:rPr>
              <a:t>سيتم تدميرها بالكامل على يد ضد المسيح (المسيح الدجال) واتحاده المكون من عشرة أمم (17: 16 أ) بالنار (17: 16 ب؛ 18: 8) في ساعة واحدة فقط (18: 10، 17، 19).</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846C83-6CDC-E644-AFD6-90A3464CAC8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80322" name="Rectangle 2"/>
          <p:cNvSpPr>
            <a:spLocks noGrp="1" noRot="1" noChangeAspect="1" noChangeArrowheads="1" noTextEdit="1"/>
          </p:cNvSpPr>
          <p:nvPr>
            <p:ph type="sldImg"/>
          </p:nvPr>
        </p:nvSpPr>
        <p:spPr>
          <a:solidFill>
            <a:srgbClr val="FFFFFF"/>
          </a:solidFill>
          <a:ln/>
        </p:spPr>
      </p:sp>
      <p:sp>
        <p:nvSpPr>
          <p:cNvPr id="108032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9993E4-D7EB-F949-832B-ED90B436AA0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BD09F-4C00-464E-9C59-7617A3AED2F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8994" name="Rectangle 2"/>
          <p:cNvSpPr>
            <a:spLocks noGrp="1" noRot="1" noChangeAspect="1" noChangeArrowheads="1"/>
          </p:cNvSpPr>
          <p:nvPr>
            <p:ph type="sldImg"/>
          </p:nvPr>
        </p:nvSpPr>
        <p:spPr>
          <a:solidFill>
            <a:srgbClr val="FFFFFF"/>
          </a:solidFill>
          <a:ln/>
        </p:spPr>
      </p:sp>
      <p:sp>
        <p:nvSpPr>
          <p:cNvPr id="1108995" name="Rectangle 3"/>
          <p:cNvSpPr>
            <a:spLocks noGrp="1" noChangeArrowheads="1"/>
          </p:cNvSpPr>
          <p:nvPr>
            <p:ph type="body" idx="1"/>
          </p:nvPr>
        </p:nvSpPr>
        <p:spPr>
          <a:xfrm>
            <a:off x="914400" y="4343400"/>
            <a:ext cx="5029200" cy="1379538"/>
          </a:xfrm>
          <a:solidFill>
            <a:srgbClr val="FFFFFF"/>
          </a:solidFill>
          <a:ln>
            <a:solidFill>
              <a:srgbClr val="000000"/>
            </a:solidFill>
          </a:ln>
        </p:spPr>
        <p:txBody>
          <a:bodyPr/>
          <a:lstStyle/>
          <a:p>
            <a:endParaRPr lang="en-US" dirty="0">
              <a:latin typeface="Arial"/>
              <a:ea typeface="ＭＳ Ｐゴシック" charset="0"/>
              <a:cs typeface="Arial"/>
            </a:endParaRPr>
          </a:p>
          <a:p>
            <a:pPr algn="r" rtl="1"/>
            <a:r>
              <a:rPr lang="ar-EG" dirty="0">
                <a:latin typeface="Arial"/>
                <a:ea typeface="ＭＳ Ｐゴシック" charset="0"/>
                <a:cs typeface="Arial"/>
              </a:rPr>
              <a:t>لاحظ أن الشيطان ليس ممنوعًا من خداع الأمم فحسب ، لكنه مغلق تمامًا ومختوم. يقول اللاهوتيون العاملون (انظر الشريحة التالية) أن هذه حقيقة حاضرة. يزعمون أنه في الوقت الحاضر يخدع الأفراد وليس الأمم. سؤالي هو ، "كم عدد الأشخاص الذين خدعهم الشيطان في هذه الأمم؟" طبعا الإجابة الواضحة هي 100٪ (رغم أنهم يقولون إنه لا يستطيع خداع الأمم ؟!). يبدو لي أن كل الأمم اليوم يتم خداعها من قبل هذا الأب للأكاذيب.</a:t>
            </a:r>
            <a:endParaRPr lang="en-US" dirty="0">
              <a:latin typeface="Arial"/>
              <a:ea typeface="ＭＳ Ｐゴシック" charset="0"/>
              <a:cs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45E52B-F091-554F-BD70-D7B4B1C38F5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67362" name="Rectangle 2"/>
          <p:cNvSpPr>
            <a:spLocks noGrp="1" noRot="1" noChangeAspect="1" noChangeArrowheads="1"/>
          </p:cNvSpPr>
          <p:nvPr>
            <p:ph type="sldImg"/>
          </p:nvPr>
        </p:nvSpPr>
        <p:spPr>
          <a:solidFill>
            <a:srgbClr val="FFFFFF"/>
          </a:solidFill>
          <a:ln/>
        </p:spPr>
      </p:sp>
      <p:sp>
        <p:nvSpPr>
          <p:cNvPr id="1167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C7E5D3-DD58-F941-B20C-BAB3CD9B1A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76930" name="Rectangle 1026"/>
          <p:cNvSpPr>
            <a:spLocks noGrp="1" noRot="1" noChangeAspect="1" noChangeArrowheads="1"/>
          </p:cNvSpPr>
          <p:nvPr>
            <p:ph type="sldImg"/>
          </p:nvPr>
        </p:nvSpPr>
        <p:spPr>
          <a:solidFill>
            <a:srgbClr val="FFFFFF"/>
          </a:solidFill>
          <a:ln/>
        </p:spPr>
      </p:sp>
      <p:sp>
        <p:nvSpPr>
          <p:cNvPr id="12769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FAF87B-3F9F-384E-B310-8342FB0E303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74882" name="Rectangle 1026"/>
          <p:cNvSpPr>
            <a:spLocks noGrp="1" noRot="1" noChangeAspect="1" noChangeArrowheads="1"/>
          </p:cNvSpPr>
          <p:nvPr>
            <p:ph type="sldImg"/>
          </p:nvPr>
        </p:nvSpPr>
        <p:spPr>
          <a:solidFill>
            <a:srgbClr val="FFFFFF"/>
          </a:solidFill>
          <a:ln/>
        </p:spPr>
      </p:sp>
      <p:sp>
        <p:nvSpPr>
          <p:cNvPr id="1274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BA5EF5-8374-DC4E-AD92-7D2DDED065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…and basically a flower sniffing Jesus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CEDD4F8-3A00-A649-A138-B1CD5F88E8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5508739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7E7D-1D89-B545-9628-AAAD4508C3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ea typeface="ＭＳ Ｐゴシック" charset="0"/>
                <a:cs typeface="ＭＳ Ｐゴシック" charset="0"/>
              </a:rPr>
              <a:t>تحتوي الاصحاحات الثلاثة الأولى من الكتاب المقدس على العديد من أوجه الشبه مع الاصحاحات الثلاثة الأخيرة.</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428225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C136E-158F-464A-B493-81DB297D8D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93150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51174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5E346-D42D-F24F-9A1B-4B16C95D93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35071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59282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52476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130173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178689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19767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6435" name="Rectangle 1027"/>
          <p:cNvSpPr>
            <a:spLocks noGrp="1" noChangeArrowheads="1"/>
          </p:cNvSpPr>
          <p:nvPr>
            <p:ph type="ctrTitle"/>
          </p:nvPr>
        </p:nvSpPr>
        <p:spPr>
          <a:xfrm>
            <a:off x="914400" y="1676400"/>
            <a:ext cx="7315200" cy="1143000"/>
          </a:xfrm>
        </p:spPr>
        <p:txBody>
          <a:bodyPr/>
          <a:lstStyle>
            <a:lvl1pPr>
              <a:defRPr>
                <a:solidFill>
                  <a:schemeClr val="tx2"/>
                </a:solidFill>
              </a:defRPr>
            </a:lvl1pPr>
          </a:lstStyle>
          <a:p>
            <a:r>
              <a:rPr lang="en-US" dirty="0"/>
              <a:t>Click to edit Master title style</a:t>
            </a:r>
          </a:p>
        </p:txBody>
      </p:sp>
      <p:sp>
        <p:nvSpPr>
          <p:cNvPr id="786436" name="Rectangle 1028"/>
          <p:cNvSpPr>
            <a:spLocks noGrp="1" noChangeArrowheads="1"/>
          </p:cNvSpPr>
          <p:nvPr>
            <p:ph type="subTitle" idx="1"/>
          </p:nvPr>
        </p:nvSpPr>
        <p:spPr>
          <a:xfrm>
            <a:off x="914400" y="2971800"/>
            <a:ext cx="7315200" cy="1752600"/>
          </a:xfrm>
          <a:ln>
            <a:noFill/>
          </a:ln>
        </p:spPr>
        <p:txBody>
          <a:bodyPr/>
          <a:lstStyle>
            <a:lvl1pPr marL="0" indent="0" algn="ctr">
              <a:buFontTx/>
              <a:buNone/>
              <a:defRPr>
                <a:solidFill>
                  <a:schemeClr val="tx2"/>
                </a:solidFill>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031"/>
          <p:cNvSpPr>
            <a:spLocks noGrp="1" noChangeArrowheads="1"/>
          </p:cNvSpPr>
          <p:nvPr>
            <p:ph type="sldNum" sz="quarter" idx="12"/>
          </p:nvPr>
        </p:nvSpPr>
        <p:spPr/>
        <p:txBody>
          <a:bodyPr/>
          <a:lstStyle>
            <a:lvl1pPr>
              <a:defRPr/>
            </a:lvl1pPr>
          </a:lstStyle>
          <a:p>
            <a:pPr>
              <a:defRPr/>
            </a:pPr>
            <a:fld id="{93636517-2696-1A4B-94ED-503A84D3FD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10478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401055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19099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9920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37493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147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62902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23324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7857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02048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138206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2837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15756761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5757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006254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10609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81290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419600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50185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043456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836804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40618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1673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89177863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9584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688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8560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1430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7647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0280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0896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4657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2893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979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90398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9509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0206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6158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10/18/23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671102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10/18/23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12980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10/18/23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17304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10/18/23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790424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10/18/23</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74095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10/18/23</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414450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10/18/23</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03184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169207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10/18/23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275147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10/18/23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784709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10/18/23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345226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10/18/23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725047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7535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3720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4313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38782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7659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830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94579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3602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24738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2669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2573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7171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5405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9102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305667584"/>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52957556"/>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46255634"/>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21262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23825523"/>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02618715"/>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88688180"/>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43377443"/>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14874006"/>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34272905"/>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91301783"/>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63836001"/>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116447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7147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127917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307747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645300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039591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157038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9400856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191319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551660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56910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581408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10/18/23</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059959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155866"/>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10/18/23</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1106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10/18/23</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0703444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10/18/23</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709030"/>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10/18/23</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6335419"/>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10/18/23</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386103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10/18/23</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722473093"/>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10/18/23</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410041485"/>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10/18/23</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671649412"/>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10/18/23</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5863344"/>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10/18/23</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656278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79751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8D9E85-6ACF-FC48-8CB8-5CE97ADAD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7089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0142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1586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071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4138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2761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44790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8524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9642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22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97134205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1356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10321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848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31854607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8134595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12425320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7521529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691451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37711913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3031629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206427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268906"/>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28474299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42297001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27029501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17717221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25449053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11687869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37849888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37771436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40546199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593734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62491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1225794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3259818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20569089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14015556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1760130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40222523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34898137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15753807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9925287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248962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314112"/>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22046637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343454858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16065412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18080251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35600152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2887803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896373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4931727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28233778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402760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69282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9808010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76109847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14352833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13143868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79298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73336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00096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10545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46609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127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8970855"/>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45561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62439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99480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4385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26831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70912282"/>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3344892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46524087"/>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6418711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4299806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7B19EAEF-2DB3-214D-BDA3-4D3D165D004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346496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250505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7517942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404914016"/>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73869012"/>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1986174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53750959"/>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46855611"/>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33421423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10440815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3705241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58BC8B4-7BC6-6749-8D38-E2F7FBBD44F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75996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3247158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228439699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26563783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22783156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7526184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32262936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102214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88611294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pPr>
                <a:defRPr/>
              </a:pPr>
              <a:t>‹#›</a:t>
            </a:fld>
            <a:endParaRPr lang="en-GB"/>
          </a:p>
        </p:txBody>
      </p:sp>
    </p:spTree>
    <p:extLst>
      <p:ext uri="{BB962C8B-B14F-4D97-AF65-F5344CB8AC3E}">
        <p14:creationId xmlns:p14="http://schemas.microsoft.com/office/powerpoint/2010/main" val="34011283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pPr>
                <a:defRPr/>
              </a:pPr>
              <a:t>‹#›</a:t>
            </a:fld>
            <a:endParaRPr lang="en-US"/>
          </a:p>
        </p:txBody>
      </p:sp>
    </p:spTree>
    <p:extLst>
      <p:ext uri="{BB962C8B-B14F-4D97-AF65-F5344CB8AC3E}">
        <p14:creationId xmlns:p14="http://schemas.microsoft.com/office/powerpoint/2010/main" val="2531367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ADD16D6-C781-C446-B66A-C6CE354D954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564749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2830453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41686518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76166606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25089969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9077651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39141408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25454924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37909898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37516261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1304148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4FDB865D-CE04-904D-AF69-8AD0EB651E0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5766239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90447018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C26A8641-1DB3-8D41-BFA0-A29DD436E25F}" type="slidenum">
              <a:rPr lang="en-US"/>
              <a:pPr>
                <a:defRPr/>
              </a:pPr>
              <a:t>‹#›</a:t>
            </a:fld>
            <a:endParaRPr lang="en-US"/>
          </a:p>
        </p:txBody>
      </p:sp>
    </p:spTree>
    <p:extLst>
      <p:ext uri="{BB962C8B-B14F-4D97-AF65-F5344CB8AC3E}">
        <p14:creationId xmlns:p14="http://schemas.microsoft.com/office/powerpoint/2010/main" val="195033696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4E56EB0-1F96-3D40-B671-573427FEB5FE}" type="slidenum">
              <a:rPr lang="en-US"/>
              <a:pPr>
                <a:defRPr/>
              </a:pPr>
              <a:t>‹#›</a:t>
            </a:fld>
            <a:endParaRPr lang="en-US"/>
          </a:p>
        </p:txBody>
      </p:sp>
    </p:spTree>
    <p:extLst>
      <p:ext uri="{BB962C8B-B14F-4D97-AF65-F5344CB8AC3E}">
        <p14:creationId xmlns:p14="http://schemas.microsoft.com/office/powerpoint/2010/main" val="164839294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8EEBDA6-D34F-B941-A197-8D33E46280EF}" type="slidenum">
              <a:rPr lang="en-US"/>
              <a:pPr>
                <a:defRPr/>
              </a:pPr>
              <a:t>‹#›</a:t>
            </a:fld>
            <a:endParaRPr lang="en-US"/>
          </a:p>
        </p:txBody>
      </p:sp>
    </p:spTree>
    <p:extLst>
      <p:ext uri="{BB962C8B-B14F-4D97-AF65-F5344CB8AC3E}">
        <p14:creationId xmlns:p14="http://schemas.microsoft.com/office/powerpoint/2010/main" val="3661640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1723B21-2E2A-B947-962F-32A66F96DAEC}" type="slidenum">
              <a:rPr lang="en-US"/>
              <a:pPr>
                <a:defRPr/>
              </a:pPr>
              <a:t>‹#›</a:t>
            </a:fld>
            <a:endParaRPr lang="en-US"/>
          </a:p>
        </p:txBody>
      </p:sp>
    </p:spTree>
    <p:extLst>
      <p:ext uri="{BB962C8B-B14F-4D97-AF65-F5344CB8AC3E}">
        <p14:creationId xmlns:p14="http://schemas.microsoft.com/office/powerpoint/2010/main" val="36685888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05DE91A-C14D-3244-9DA8-C441C8BFD42E}" type="slidenum">
              <a:rPr lang="en-US"/>
              <a:pPr>
                <a:defRPr/>
              </a:pPr>
              <a:t>‹#›</a:t>
            </a:fld>
            <a:endParaRPr lang="en-US"/>
          </a:p>
        </p:txBody>
      </p:sp>
    </p:spTree>
    <p:extLst>
      <p:ext uri="{BB962C8B-B14F-4D97-AF65-F5344CB8AC3E}">
        <p14:creationId xmlns:p14="http://schemas.microsoft.com/office/powerpoint/2010/main" val="222467665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44DBD2FC-96E3-DC42-9917-9B65D6BD445A}" type="slidenum">
              <a:rPr lang="en-US"/>
              <a:pPr>
                <a:defRPr/>
              </a:pPr>
              <a:t>‹#›</a:t>
            </a:fld>
            <a:endParaRPr lang="en-US"/>
          </a:p>
        </p:txBody>
      </p:sp>
    </p:spTree>
    <p:extLst>
      <p:ext uri="{BB962C8B-B14F-4D97-AF65-F5344CB8AC3E}">
        <p14:creationId xmlns:p14="http://schemas.microsoft.com/office/powerpoint/2010/main" val="86653136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D3D5E76-8F47-0E49-B0B4-95E93F61D38A}" type="slidenum">
              <a:rPr lang="en-US"/>
              <a:pPr>
                <a:defRPr/>
              </a:pPr>
              <a:t>‹#›</a:t>
            </a:fld>
            <a:endParaRPr lang="en-US"/>
          </a:p>
        </p:txBody>
      </p:sp>
    </p:spTree>
    <p:extLst>
      <p:ext uri="{BB962C8B-B14F-4D97-AF65-F5344CB8AC3E}">
        <p14:creationId xmlns:p14="http://schemas.microsoft.com/office/powerpoint/2010/main" val="41818348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10643B64-6651-CE47-8E77-66CD4BFB1931}" type="slidenum">
              <a:rPr lang="en-US"/>
              <a:pPr>
                <a:defRPr/>
              </a:pPr>
              <a:t>‹#›</a:t>
            </a:fld>
            <a:endParaRPr lang="en-US"/>
          </a:p>
        </p:txBody>
      </p:sp>
    </p:spTree>
    <p:extLst>
      <p:ext uri="{BB962C8B-B14F-4D97-AF65-F5344CB8AC3E}">
        <p14:creationId xmlns:p14="http://schemas.microsoft.com/office/powerpoint/2010/main" val="41522080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14F215E-4769-9241-AA0A-14B920D02206}" type="slidenum">
              <a:rPr lang="en-US"/>
              <a:pPr>
                <a:defRPr/>
              </a:pPr>
              <a:t>‹#›</a:t>
            </a:fld>
            <a:endParaRPr lang="en-US"/>
          </a:p>
        </p:txBody>
      </p:sp>
    </p:spTree>
    <p:extLst>
      <p:ext uri="{BB962C8B-B14F-4D97-AF65-F5344CB8AC3E}">
        <p14:creationId xmlns:p14="http://schemas.microsoft.com/office/powerpoint/2010/main" val="220075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4850956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AB1B7CC-2D6D-AA4D-AF4F-162199A9617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734306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987384A-2748-374D-8A8B-69C9F960BE0B}" type="slidenum">
              <a:rPr lang="en-US"/>
              <a:pPr>
                <a:defRPr/>
              </a:pPr>
              <a:t>‹#›</a:t>
            </a:fld>
            <a:endParaRPr lang="en-US"/>
          </a:p>
        </p:txBody>
      </p:sp>
    </p:spTree>
    <p:extLst>
      <p:ext uri="{BB962C8B-B14F-4D97-AF65-F5344CB8AC3E}">
        <p14:creationId xmlns:p14="http://schemas.microsoft.com/office/powerpoint/2010/main" val="11172021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E446F19-72AB-004D-BA58-73153698A7FA}" type="slidenum">
              <a:rPr lang="en-US"/>
              <a:pPr>
                <a:defRPr/>
              </a:pPr>
              <a:t>‹#›</a:t>
            </a:fld>
            <a:endParaRPr lang="en-US"/>
          </a:p>
        </p:txBody>
      </p:sp>
    </p:spTree>
    <p:extLst>
      <p:ext uri="{BB962C8B-B14F-4D97-AF65-F5344CB8AC3E}">
        <p14:creationId xmlns:p14="http://schemas.microsoft.com/office/powerpoint/2010/main" val="76213550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3354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40504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8173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0983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8977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5040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7830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282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2BF48189-E951-534F-8C9A-398B00DACE1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682408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78114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77335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32055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22383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72460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159247629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16183495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5658124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19968299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2350100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C0DC5CC-AC0A-7C4C-830D-B35EE146756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192293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7198577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350800397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31189724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331062839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2685346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133537871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226793291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8423252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24155873"/>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6555864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D487113-FEC7-0942-A2DD-2AEB0D7979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225021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04540080"/>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6356137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9138793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9500702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19729216"/>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34226971"/>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9741459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41094488"/>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502128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5749939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7EC9041-BC82-EB4A-A213-5FD24936B5F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580141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95512599"/>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08000695"/>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3951196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4679946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24660031"/>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51413147"/>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99895135"/>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34813001"/>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1279130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00990AE-90BE-084F-B441-35A344B754B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85992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FDF0633-41AC-5046-98BD-7D0F4A2EC1B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286958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B792A3D-3BFB-B947-91E5-3286B390EB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63237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9748984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360429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90078987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5411809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87629532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97989218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2496862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7862042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76716085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7798811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7652819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03346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044783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3033768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2804088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9239584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7128079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84622766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9100995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958928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6843558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4601154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0320159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025829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21101391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211603779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3470078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3429249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108959294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147452347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8225770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362438733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16435388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6322199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4774242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89464983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344441702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85981078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361925776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1631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70767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5179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61470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2880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20640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0478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6468970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43472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2337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8214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2340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28105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596321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880301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32645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8511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1308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24717436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77914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33543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30248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666330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095929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128818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502915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2936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6579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253247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1.xml"/><Relationship Id="rId1"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0.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theme" Target="../theme/theme21.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3.pn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image" Target="../media/image5.png"/><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6.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10.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7.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79.xml"/><Relationship Id="rId1" Type="http://schemas.openxmlformats.org/officeDocument/2006/relationships/slideLayout" Target="../slideLayouts/slideLayout27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9.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0.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theme" Target="../theme/theme33.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4.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9144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 name="Rectangle 103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1" name="Rectangle 1031"/>
          <p:cNvSpPr>
            <a:spLocks noGrp="1" noChangeArrowheads="1"/>
          </p:cNvSpPr>
          <p:nvPr>
            <p:ph type="sldNum" sz="quarter" idx="4"/>
          </p:nvPr>
        </p:nvSpPr>
        <p:spPr bwMode="auto">
          <a:xfrm>
            <a:off x="65532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defTabSz="914400" eaLnBrk="0" fontAlgn="base" hangingPunct="0">
              <a:spcBef>
                <a:spcPct val="0"/>
              </a:spcBef>
              <a:spcAft>
                <a:spcPct val="0"/>
              </a:spcAft>
              <a:defRPr/>
            </a:pPr>
            <a:fld id="{EE26C0F3-8372-514F-AB9F-A901F7DFB9B1}" type="slidenum">
              <a:rPr lang="en-US">
                <a:solidFill>
                  <a:srgbClr val="FFFFFF"/>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563920891"/>
      </p:ext>
    </p:extLst>
  </p:cSld>
  <p:clrMap bg1="lt1" tx1="dk1" bg2="lt2" tx2="dk2" accent1="accent1" accent2="accent2" accent3="accent3" accent4="accent4" accent5="accent5" accent6="accent6" hlink="hlink" folHlink="folHlink"/>
  <p:sldLayoutIdLst>
    <p:sldLayoutId id="2147483661" r:id="rId1"/>
  </p:sldLayoutIdLst>
  <p:transition/>
  <p:hf sldNum="0" hdr="0" ftr="0" dt="0"/>
  <p:txStyles>
    <p:titleStyle>
      <a:lvl1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111"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Arial" pitchFamily="-111" charset="0"/>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Arial" pitchFamily="-111" charset="0"/>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Arial" pitchFamily="-111" charset="0"/>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Arial" pitchFamily="-111" charset="0"/>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92741397"/>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498440194"/>
      </p:ext>
    </p:extLst>
  </p:cSld>
  <p:clrMap bg1="lt1" tx1="dk1" bg2="lt2" tx2="dk2" accent1="accent1" accent2="accent2" accent3="accent3" accent4="accent4" accent5="accent5" accent6="accent6" hlink="hlink" folHlink="folHlink"/>
  <p:sldLayoutIdLst>
    <p:sldLayoutId id="214748421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348357990"/>
      </p:ext>
    </p:extLst>
  </p:cSld>
  <p:clrMap bg1="dk2" tx1="lt1" bg2="dk1" tx2="lt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79480728"/>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 id="2147484543" r:id="rId12"/>
    <p:sldLayoutId id="21474845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155146824"/>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97D7A15C-BA3C-4C47-93D9-7EC7623FA35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81330544"/>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 id="21474846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defTabSz="914400" eaLnBrk="0" fontAlgn="base" hangingPunct="0">
              <a:spcAft>
                <a:spcPct val="0"/>
              </a:spcAft>
              <a:defRPr/>
            </a:pPr>
            <a:fld id="{63CF4C73-87DC-0747-BB43-22CDCC9EE31E}" type="slidenum">
              <a:rPr lang="en-US">
                <a:solidFill>
                  <a:srgbClr val="000000"/>
                </a:solidFill>
                <a:latin typeface="Arial"/>
                <a:ea typeface="ＭＳ Ｐゴシック" charset="0"/>
              </a:rPr>
              <a:pPr defTabSz="914400" eaLnBrk="0" fontAlgn="base" hangingPunct="0">
                <a:spcAft>
                  <a:spcPct val="0"/>
                </a:spcAft>
                <a:defRPr/>
              </a:pPr>
              <a:t>‹#›</a:t>
            </a:fld>
            <a:endParaRPr lang="en-US">
              <a:solidFill>
                <a:srgbClr val="000000"/>
              </a:solidFill>
              <a:latin typeface="Arial"/>
              <a:ea typeface="ＭＳ Ｐゴシック" charset="0"/>
            </a:endParaRPr>
          </a:p>
        </p:txBody>
      </p:sp>
    </p:spTree>
    <p:extLst>
      <p:ext uri="{BB962C8B-B14F-4D97-AF65-F5344CB8AC3E}">
        <p14:creationId xmlns:p14="http://schemas.microsoft.com/office/powerpoint/2010/main" val="520443525"/>
      </p:ext>
    </p:extLst>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6670063"/>
      </p:ext>
    </p:extLst>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10/18/23</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3027696328"/>
      </p:ext>
    </p:extLst>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ヒラギノ角ゴ Pro W3" charset="0"/>
                <a:cs typeface="ヒラギノ角ゴ Pro W3" charset="0"/>
              </a:defRPr>
            </a:lvl1pPr>
          </a:lstStyle>
          <a:p>
            <a:pPr defTabSz="914400" eaLnBrk="0" fontAlgn="base" hangingPunct="0">
              <a:spcBef>
                <a:spcPct val="0"/>
              </a:spcBef>
              <a:spcAft>
                <a:spcPct val="0"/>
              </a:spcAft>
              <a:defRPr/>
            </a:pPr>
            <a:fld id="{04E0E624-0CC8-4E4E-ABC9-580D3BD5D408}" type="slidenum">
              <a:rPr lang="en-US">
                <a:solidFill>
                  <a:srgbClr val="000000"/>
                </a:solidFill>
                <a:latin typeface="Comic Sans MS" charset="0"/>
              </a:rPr>
              <a:pPr defTabSz="914400" eaLnBrk="0" fontAlgn="base" hangingPunct="0">
                <a:spcBef>
                  <a:spcPct val="0"/>
                </a:spcBef>
                <a:spcAft>
                  <a:spcPct val="0"/>
                </a:spcAft>
                <a:defRPr/>
              </a:pPr>
              <a:t>‹#›</a:t>
            </a:fld>
            <a:endParaRPr lang="en-US">
              <a:solidFill>
                <a:srgbClr val="000000"/>
              </a:solidFill>
              <a:latin typeface="Comic Sans MS" charset="0"/>
            </a:endParaRPr>
          </a:p>
        </p:txBody>
      </p:sp>
    </p:spTree>
    <p:extLst>
      <p:ext uri="{BB962C8B-B14F-4D97-AF65-F5344CB8AC3E}">
        <p14:creationId xmlns:p14="http://schemas.microsoft.com/office/powerpoint/2010/main" val="3659610549"/>
      </p:ext>
    </p:extLst>
  </p:cSld>
  <p:clrMap bg1="lt1" tx1="dk1" bg2="lt2" tx2="dk2" accent1="accent1" accent2="accent2" accent3="accent3" accent4="accent4" accent5="accent5" accent6="accent6" hlink="hlink" folHlink="folHlink"/>
  <p:sldLayoutIdLst>
    <p:sldLayoutId id="214748478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11080285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AA91FEDB-35C0-2B4F-9245-408B18AAAC2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472556"/>
      </p:ext>
    </p:extLst>
  </p:cSld>
  <p:clrMap bg1="lt1" tx1="dk1" bg2="lt2" tx2="dk2" accent1="accent1" accent2="accent2" accent3="accent3" accent4="accent4" accent5="accent5" accent6="accent6" hlink="hlink" folHlink="folHlink"/>
  <p:sldLayoutIdLst>
    <p:sldLayoutId id="2147484782"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2446024"/>
      </p:ext>
    </p:extLst>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 id="2147484805" r:id="rId12"/>
    <p:sldLayoutId id="2147484806" r:id="rId13"/>
    <p:sldLayoutId id="2147484807"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29373076"/>
      </p:ext>
    </p:extLst>
  </p:cSld>
  <p:clrMap bg1="lt1" tx1="dk1" bg2="lt2" tx2="dk2" accent1="accent1" accent2="accent2" accent3="accent3" accent4="accent4" accent5="accent5" accent6="accent6" hlink="hlink" folHlink="folHlink"/>
  <p:sldLayoutIdLst>
    <p:sldLayoutId id="2147484809" r:id="rId1"/>
    <p:sldLayoutId id="2147484810"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01084806"/>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 id="2147484823" r:id="rId12"/>
    <p:sldLayoutId id="21474848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2D834C7-9E6F-B343-98AB-6394717115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4654362"/>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 id="2147484837" r:id="rId12"/>
    <p:sldLayoutId id="21474848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497C377-43C6-C044-8BA3-05BE9DA3336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534365432"/>
      </p:ext>
    </p:extLst>
  </p:cSld>
  <p:clrMap bg1="dk2" tx1="lt1" bg2="dk1" tx2="lt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691617900"/>
      </p:ext>
    </p:extLst>
  </p:cSld>
  <p:clrMap bg1="dk2" tx1="lt1" bg2="dk1" tx2="lt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Lst>
  <p:transition/>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Tree>
    <p:extLst>
      <p:ext uri="{BB962C8B-B14F-4D97-AF65-F5344CB8AC3E}">
        <p14:creationId xmlns:p14="http://schemas.microsoft.com/office/powerpoint/2010/main" val="1107517869"/>
      </p:ext>
    </p:extLst>
  </p:cSld>
  <p:clrMap bg1="lt1" tx1="dk1" bg2="lt2" tx2="dk2" accent1="accent1" accent2="accent2" accent3="accent3" accent4="accent4" accent5="accent5" accent6="accent6" hlink="hlink" folHlink="folHlink"/>
  <p:sldLayoutIdLst>
    <p:sldLayoutId id="2147484865" r:id="rId1"/>
    <p:sldLayoutId id="2147484866" r:id="rId2"/>
    <p:sldLayoutId id="2147484867" r:id="rId3"/>
    <p:sldLayoutId id="2147484868" r:id="rId4"/>
    <p:sldLayoutId id="2147484869" r:id="rId5"/>
    <p:sldLayoutId id="2147484870" r:id="rId6"/>
    <p:sldLayoutId id="2147484871" r:id="rId7"/>
    <p:sldLayoutId id="2147484872" r:id="rId8"/>
    <p:sldLayoutId id="2147484873" r:id="rId9"/>
    <p:sldLayoutId id="2147484874" r:id="rId10"/>
    <p:sldLayoutId id="214748487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596132757"/>
      </p:ext>
    </p:extLst>
  </p:cSld>
  <p:clrMap bg1="lt1" tx1="dk1" bg2="lt2" tx2="dk2" accent1="accent1" accent2="accent2" accent3="accent3" accent4="accent4" accent5="accent5" accent6="accent6" hlink="hlink" folHlink="folHlink"/>
  <p:sldLayoutIdLst>
    <p:sldLayoutId id="2147484877" r:id="rId1"/>
    <p:sldLayoutId id="2147484878"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5316559"/>
      </p:ext>
    </p:extLst>
  </p:cSld>
  <p:clrMap bg1="dk2" tx1="lt1" bg2="dk1" tx2="lt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0026218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3180758-3820-2544-A8C4-1510ADC4E937}" type="slidenum">
              <a:rPr lang="en-US"/>
              <a:pPr>
                <a:defRPr/>
              </a:pPr>
              <a:t>‹#›</a:t>
            </a:fld>
            <a:endParaRPr lang="en-US"/>
          </a:p>
        </p:txBody>
      </p:sp>
    </p:spTree>
    <p:extLst>
      <p:ext uri="{BB962C8B-B14F-4D97-AF65-F5344CB8AC3E}">
        <p14:creationId xmlns:p14="http://schemas.microsoft.com/office/powerpoint/2010/main" val="3142337214"/>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779847"/>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 id="21474849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extLst>
      <p:ext uri="{BB962C8B-B14F-4D97-AF65-F5344CB8AC3E}">
        <p14:creationId xmlns:p14="http://schemas.microsoft.com/office/powerpoint/2010/main" val="3334142876"/>
      </p:ext>
    </p:extLst>
  </p:cSld>
  <p:clrMap bg1="lt1" tx1="dk1" bg2="lt2" tx2="dk2" accent1="accent1" accent2="accent2" accent3="accent3" accent4="accent4" accent5="accent5" accent6="accent6" hlink="hlink" folHlink="folHlink"/>
  <p:sldLayoutIdLst>
    <p:sldLayoutId id="2147484918"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 id="2147484929" r:id="rId12"/>
    <p:sldLayoutId id="21474849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944739742"/>
      </p:ext>
    </p:extLst>
  </p:cSld>
  <p:clrMap bg1="dk2" tx1="lt1" bg2="dk1" tx2="lt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944419103"/>
      </p:ext>
    </p:extLst>
  </p:cSld>
  <p:clrMap bg1="dk2" tx1="lt1" bg2="dk1" tx2="lt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0"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0"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84D8BD30-11AA-8F46-ADCB-9EFF88C54187}"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94745186"/>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85866673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05369160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030939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39577462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25241955"/>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32.xml"/><Relationship Id="rId4" Type="http://schemas.openxmlformats.org/officeDocument/2006/relationships/image" Target="../media/image9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26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8.xml"/><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1.xml"/><Relationship Id="rId1" Type="http://schemas.openxmlformats.org/officeDocument/2006/relationships/slideLayout" Target="../slideLayouts/slideLayout6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3.xml"/><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5.xml"/><Relationship Id="rId1" Type="http://schemas.openxmlformats.org/officeDocument/2006/relationships/slideLayout" Target="../slideLayouts/slideLayout19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6.xml"/><Relationship Id="rId1" Type="http://schemas.openxmlformats.org/officeDocument/2006/relationships/slideLayout" Target="../slideLayouts/slideLayout27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7.xml"/><Relationship Id="rId1" Type="http://schemas.openxmlformats.org/officeDocument/2006/relationships/slideLayout" Target="../slideLayouts/slideLayout279.xml"/><Relationship Id="rId4" Type="http://schemas.openxmlformats.org/officeDocument/2006/relationships/image" Target="../media/image113.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hyperlink" Target="https://st-takla.org/Bibles/BibleSearch/showVerses.php?book=76&amp;chapter=20&amp;vmin=10&amp;vmax=10" TargetMode="External"/><Relationship Id="rId2" Type="http://schemas.openxmlformats.org/officeDocument/2006/relationships/notesSlide" Target="../notesSlides/notesSlide88.xml"/><Relationship Id="rId1" Type="http://schemas.openxmlformats.org/officeDocument/2006/relationships/slideLayout" Target="../slideLayouts/slideLayout279.xml"/><Relationship Id="rId6" Type="http://schemas.openxmlformats.org/officeDocument/2006/relationships/hyperlink" Target="https://st-takla.org/Bibles/BibleSearch/showVerses.php?book=76&amp;chapter=20&amp;vmin=9&amp;vmax=9" TargetMode="External"/><Relationship Id="rId5" Type="http://schemas.openxmlformats.org/officeDocument/2006/relationships/hyperlink" Target="https://st-takla.org/Bibles/BibleSearch/showVerses.php?book=76&amp;chapter=20&amp;vmin=8&amp;vmax=8" TargetMode="External"/><Relationship Id="rId4" Type="http://schemas.openxmlformats.org/officeDocument/2006/relationships/hyperlink" Target="https://st-takla.org/Bibles/BibleSearch/showVerses.php?book=76&amp;chapter=20&amp;vmin=7&amp;vmax=7"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9.xml"/><Relationship Id="rId1" Type="http://schemas.openxmlformats.org/officeDocument/2006/relationships/slideLayout" Target="../slideLayouts/slideLayout279.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8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8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0.xml"/><Relationship Id="rId1" Type="http://schemas.openxmlformats.org/officeDocument/2006/relationships/slideLayout" Target="../slideLayouts/slideLayout297.xml"/><Relationship Id="rId4" Type="http://schemas.openxmlformats.org/officeDocument/2006/relationships/image" Target="../media/image119.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1.xml"/><Relationship Id="rId1" Type="http://schemas.openxmlformats.org/officeDocument/2006/relationships/slideLayout" Target="../slideLayouts/slideLayout315.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2.xml"/><Relationship Id="rId1" Type="http://schemas.openxmlformats.org/officeDocument/2006/relationships/slideLayout" Target="../slideLayouts/slideLayout302.xml"/><Relationship Id="rId4" Type="http://schemas.openxmlformats.org/officeDocument/2006/relationships/image" Target="../media/image1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3.xml"/><Relationship Id="rId1" Type="http://schemas.openxmlformats.org/officeDocument/2006/relationships/slideLayout" Target="../slideLayouts/slideLayout316.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themeOverride" Target="../theme/themeOverride2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4.xml"/><Relationship Id="rId1" Type="http://schemas.openxmlformats.org/officeDocument/2006/relationships/slideLayout" Target="../slideLayouts/slideLayout30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5.xml"/><Relationship Id="rId1" Type="http://schemas.openxmlformats.org/officeDocument/2006/relationships/slideLayout" Target="../slideLayouts/slideLayout30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6.xml"/><Relationship Id="rId1" Type="http://schemas.openxmlformats.org/officeDocument/2006/relationships/slideLayout" Target="../slideLayouts/slideLayout8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84.xml"/><Relationship Id="rId1" Type="http://schemas.openxmlformats.org/officeDocument/2006/relationships/themeOverride" Target="../theme/themeOverride2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9.xml"/><Relationship Id="rId1" Type="http://schemas.openxmlformats.org/officeDocument/2006/relationships/slideLayout" Target="../slideLayouts/slideLayout30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0.xml"/><Relationship Id="rId1" Type="http://schemas.openxmlformats.org/officeDocument/2006/relationships/slideLayout" Target="../slideLayouts/slideLayout348.xml"/><Relationship Id="rId4" Type="http://schemas.openxmlformats.org/officeDocument/2006/relationships/image" Target="../media/image130.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4.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4.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1.xml"/><Relationship Id="rId1" Type="http://schemas.openxmlformats.org/officeDocument/2006/relationships/themeOverride" Target="../theme/themeOverride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hemeOverride" Target="../theme/themeOverride7.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4.xml"/><Relationship Id="rId1" Type="http://schemas.openxmlformats.org/officeDocument/2006/relationships/themeOverride" Target="../theme/themeOverr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120.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8.xml"/><Relationship Id="rId1" Type="http://schemas.openxmlformats.org/officeDocument/2006/relationships/themeOverride" Target="../theme/themeOverride9.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9.xml"/><Relationship Id="rId1" Type="http://schemas.openxmlformats.org/officeDocument/2006/relationships/themeOverride" Target="../theme/themeOverride10.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44.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14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7.xml"/><Relationship Id="rId1" Type="http://schemas.openxmlformats.org/officeDocument/2006/relationships/themeOverride" Target="../theme/themeOverride11.xml"/><Relationship Id="rId5" Type="http://schemas.openxmlformats.org/officeDocument/2006/relationships/image" Target="../media/image55.w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4.xml"/><Relationship Id="rId1" Type="http://schemas.openxmlformats.org/officeDocument/2006/relationships/themeOverride" Target="../theme/themeOverride12.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20.xml"/></Relationships>
</file>

<file path=ppt/slides/_rels/slide5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45.xml"/><Relationship Id="rId1" Type="http://schemas.openxmlformats.org/officeDocument/2006/relationships/slideLayout" Target="../slideLayouts/slideLayout120.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120.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20.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13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0.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2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4.xml"/><Relationship Id="rId1" Type="http://schemas.openxmlformats.org/officeDocument/2006/relationships/themeOverride" Target="../theme/themeOverride13.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134.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174.xml"/><Relationship Id="rId5" Type="http://schemas.openxmlformats.org/officeDocument/2006/relationships/image" Target="../media/image69.jpg"/><Relationship Id="rId4" Type="http://schemas.openxmlformats.org/officeDocument/2006/relationships/image" Target="../media/image68.jp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120.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20.xml"/><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84.xml"/><Relationship Id="rId1" Type="http://schemas.openxmlformats.org/officeDocument/2006/relationships/themeOverride" Target="../theme/themeOverride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jpeg"/><Relationship Id="rId1" Type="http://schemas.openxmlformats.org/officeDocument/2006/relationships/slideLayout" Target="../slideLayouts/slideLayout18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9.xml"/><Relationship Id="rId1" Type="http://schemas.openxmlformats.org/officeDocument/2006/relationships/themeOverride" Target="../theme/themeOverride15.xml"/><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0.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190.xml"/><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180.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191.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203.xml"/><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216.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2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themeOverride" Target="../theme/themeOverride16.xml"/><Relationship Id="rId4" Type="http://schemas.openxmlformats.org/officeDocument/2006/relationships/image" Target="../media/image8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9.xml"/><Relationship Id="rId1" Type="http://schemas.openxmlformats.org/officeDocument/2006/relationships/themeOverride" Target="../theme/themeOverride17.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st-takla.org/Bibles/BibleSearch/showVerses.php?book=76&amp;chapter=1&amp;vmin=2&amp;vmax=2" TargetMode="External"/><Relationship Id="rId4" Type="http://schemas.openxmlformats.org/officeDocument/2006/relationships/hyperlink" Target="https://st-takla.org/Bibles/BibleSearch/showVerses.php?book=76&amp;chapter=1&amp;vmin=1&amp;vmax=1"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2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18.xml"/><Relationship Id="rId1" Type="http://schemas.openxmlformats.org/officeDocument/2006/relationships/themeOverride" Target="../theme/themeOverride18.xml"/><Relationship Id="rId4" Type="http://schemas.openxmlformats.org/officeDocument/2006/relationships/image" Target="../media/image90.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18.xml"/><Relationship Id="rId1" Type="http://schemas.openxmlformats.org/officeDocument/2006/relationships/themeOverride" Target="../theme/themeOverride19.xml"/><Relationship Id="rId4" Type="http://schemas.openxmlformats.org/officeDocument/2006/relationships/image" Target="../media/image9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18.xml"/><Relationship Id="rId1" Type="http://schemas.openxmlformats.org/officeDocument/2006/relationships/themeOverride" Target="../theme/themeOverride20.xml"/><Relationship Id="rId4" Type="http://schemas.openxmlformats.org/officeDocument/2006/relationships/image" Target="../media/image92.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18.xml"/><Relationship Id="rId1" Type="http://schemas.openxmlformats.org/officeDocument/2006/relationships/themeOverride" Target="../theme/themeOverride21.xml"/><Relationship Id="rId4" Type="http://schemas.openxmlformats.org/officeDocument/2006/relationships/image" Target="../media/image93.jpeg"/></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236.xml"/><Relationship Id="rId4" Type="http://schemas.openxmlformats.org/officeDocument/2006/relationships/image" Target="../media/image95.png"/></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2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96D8ED9-0A33-4849-980F-4998353A4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0"/>
            <a:ext cx="9144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8295" y="441532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
        <p:nvSpPr>
          <p:cNvPr id="900098" name="Rectangle 2"/>
          <p:cNvSpPr>
            <a:spLocks noGrp="1" noChangeArrowheads="1"/>
          </p:cNvSpPr>
          <p:nvPr>
            <p:ph type="ctrTitle"/>
          </p:nvPr>
        </p:nvSpPr>
        <p:spPr>
          <a:xfrm>
            <a:off x="-23813" y="462626"/>
            <a:ext cx="9120187" cy="1446653"/>
          </a:xfrm>
          <a:effectLst>
            <a:outerShdw blurRad="63500" dist="35921" dir="2700000" algn="ctr" rotWithShape="0">
              <a:schemeClr val="tx2">
                <a:alpha val="74998"/>
              </a:schemeClr>
            </a:outerShdw>
          </a:effectLst>
        </p:spPr>
        <p:txBody>
          <a:bodyPr/>
          <a:lstStyle/>
          <a:p>
            <a:pPr>
              <a:defRPr/>
            </a:pPr>
            <a:r>
              <a:rPr lang="ar-JO" sz="11500" b="1" dirty="0">
                <a:effectLst>
                  <a:glow rad="127000">
                    <a:schemeClr val="tx1"/>
                  </a:glow>
                </a:effectLst>
                <a:latin typeface="Arial" panose="020B0604020202020204" pitchFamily="34" charset="0"/>
                <a:ea typeface="ＭＳ Ｐゴシック" charset="0"/>
                <a:cs typeface="Arial" panose="020B0604020202020204" pitchFamily="34" charset="0"/>
              </a:rPr>
              <a:t>كن منتصراً</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a:t>
            </a:r>
            <a:r>
              <a:rPr kumimoji="0" lang="ar-JO" sz="24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جريفيث</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p>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782739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rtl="1">
              <a:defRPr/>
            </a:pPr>
            <a:r>
              <a:rPr lang="ar-EG" dirty="0"/>
              <a:t>يخبرنا الرؤيا أن نتطلع إلى ...</a:t>
            </a:r>
            <a:endParaRPr lang="en-US" dirty="0"/>
          </a:p>
        </p:txBody>
      </p:sp>
    </p:spTree>
    <p:extLst>
      <p:ext uri="{BB962C8B-B14F-4D97-AF65-F5344CB8AC3E}">
        <p14:creationId xmlns:p14="http://schemas.microsoft.com/office/powerpoint/2010/main" val="408116936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13 </a:t>
            </a:r>
          </a:p>
        </p:txBody>
      </p:sp>
    </p:spTree>
    <p:extLst>
      <p:ext uri="{BB962C8B-B14F-4D97-AF65-F5344CB8AC3E}">
        <p14:creationId xmlns:p14="http://schemas.microsoft.com/office/powerpoint/2010/main" val="33659269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0"/>
            <a:ext cx="4572000" cy="1295400"/>
          </a:xfrm>
          <a:effectLst>
            <a:outerShdw blurRad="50800" dist="38100" dir="2700000">
              <a:srgbClr val="000000">
                <a:alpha val="43000"/>
              </a:srgbClr>
            </a:outerShdw>
          </a:effectLst>
        </p:spPr>
        <p:txBody>
          <a:bodyPr/>
          <a:lstStyle/>
          <a:p>
            <a:pPr>
              <a:defRPr/>
            </a:pPr>
            <a:r>
              <a:rPr lang="ar-JO" dirty="0">
                <a:ea typeface="ＭＳ Ｐゴシック" pitchFamily="-111" charset="-128"/>
                <a:cs typeface="ＭＳ Ｐゴシック" pitchFamily="-111" charset="-128"/>
              </a:rPr>
              <a:t>العالم سيعبد الوحش</a:t>
            </a:r>
            <a:endParaRPr lang="en-US" dirty="0">
              <a:ea typeface="ＭＳ Ｐゴシック" pitchFamily="-111" charset="-128"/>
              <a:cs typeface="ＭＳ Ｐゴシック" pitchFamily="-111" charset="-128"/>
            </a:endParaRP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99113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14 </a:t>
            </a:r>
          </a:p>
        </p:txBody>
      </p:sp>
    </p:spTree>
    <p:extLst>
      <p:ext uri="{BB962C8B-B14F-4D97-AF65-F5344CB8AC3E}">
        <p14:creationId xmlns:p14="http://schemas.microsoft.com/office/powerpoint/2010/main" val="1418115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solidFill>
                  <a:schemeClr val="bg1"/>
                </a:solidFill>
                <a:latin typeface="Arial" charset="0"/>
                <a:ea typeface="ＭＳ Ｐゴシック" charset="0"/>
                <a:cs typeface="ＭＳ Ｐゴシック" charset="0"/>
              </a:rPr>
              <a:t>The 144,000 Sing (14:1-5)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1" descr="rev 14 sealed 144000_with_Lamb-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63" y="0"/>
            <a:ext cx="9177263" cy="6858000"/>
          </a:xfrm>
          <a:prstGeom prst="rect">
            <a:avLst/>
          </a:prstGeom>
        </p:spPr>
      </p:pic>
    </p:spTree>
    <p:extLst>
      <p:ext uri="{BB962C8B-B14F-4D97-AF65-F5344CB8AC3E}">
        <p14:creationId xmlns:p14="http://schemas.microsoft.com/office/powerpoint/2010/main" val="40604900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15 </a:t>
            </a:r>
          </a:p>
        </p:txBody>
      </p:sp>
    </p:spTree>
    <p:extLst>
      <p:ext uri="{BB962C8B-B14F-4D97-AF65-F5344CB8AC3E}">
        <p14:creationId xmlns:p14="http://schemas.microsoft.com/office/powerpoint/2010/main" val="29152370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a:t>محتويات الدينونة</a:t>
            </a:r>
            <a:endParaRPr lang="en-US"/>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a:ea typeface="Osaka" charset="-128"/>
                          <a:cs typeface="Arial"/>
                        </a:rPr>
                        <a:t>ختوم</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أبواق</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جامات</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١</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0000"/>
                          </a:solidFill>
                          <a:effectLst/>
                          <a:latin typeface="Arial"/>
                          <a:ea typeface="Osaka" charset="-128"/>
                          <a:cs typeface="Arial"/>
                        </a:rPr>
                        <a:t>ابيض: غالب</a:t>
                      </a:r>
                      <a:endParaRPr kumimoji="0" lang="en-US" sz="1800" b="1" i="0" u="none" strike="noStrike" cap="none" normalizeH="0" baseline="0">
                        <a:ln>
                          <a:noFill/>
                        </a:ln>
                        <a:solidFill>
                          <a:srgbClr val="FF0000"/>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البرد والنار: ١/٣ الغطاء النباتي</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القروح</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٢</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الأحمر: الحرب</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CCFF"/>
                          </a:solidFill>
                          <a:effectLst/>
                          <a:latin typeface="Arial"/>
                          <a:ea typeface="Osaka" charset="-128"/>
                          <a:cs typeface="Arial"/>
                        </a:rPr>
                        <a:t>النار: ١/٣ مخلوقات بحرية</a:t>
                      </a:r>
                      <a:endParaRPr kumimoji="0" lang="en-US" sz="1800" b="1" i="0" u="none" strike="noStrike" cap="none" normalizeH="0" baseline="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CCFF"/>
                          </a:solidFill>
                          <a:effectLst/>
                          <a:latin typeface="Arial"/>
                          <a:ea typeface="Osaka" charset="-128"/>
                          <a:cs typeface="Arial"/>
                        </a:rPr>
                        <a:t>البحر إلى الدم</a:t>
                      </a:r>
                      <a:endParaRPr kumimoji="0" lang="en-US" sz="1800" b="1" i="0" u="none" strike="noStrike" cap="none" normalizeH="0" baseline="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٣</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الأسود: المجاعة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نجمة: ١/٣ المياه العذبة</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المياه العذبة إلي الدم</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٤</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شاحب: الموت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a:ea typeface="Osaka" charset="-128"/>
                          <a:cs typeface="Arial"/>
                        </a:rPr>
                        <a:t>الظلام: ١/٣ الشمس و القمر والنجوم</a:t>
                      </a:r>
                      <a:endParaRPr kumimoji="0" lang="en-US" sz="1800" b="1" i="0" u="none" strike="noStrike" cap="none" normalizeH="0" baseline="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a:ea typeface="Osaka" charset="-128"/>
                          <a:cs typeface="Arial"/>
                        </a:rPr>
                        <a:t>الشمس تحرق الناس</a:t>
                      </a:r>
                      <a:endParaRPr kumimoji="0" lang="en-US" sz="1800" b="1" i="0" u="none" strike="noStrike" cap="none" normalizeH="0" baseline="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(الأبواق ٥-٧ هي الويلات)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٥</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err="1">
                          <a:ln>
                            <a:noFill/>
                          </a:ln>
                          <a:solidFill>
                            <a:schemeClr val="tx1"/>
                          </a:solidFill>
                          <a:effectLst/>
                          <a:latin typeface="Arial"/>
                          <a:ea typeface="Osaka" charset="-128"/>
                          <a:cs typeface="Arial"/>
                        </a:rPr>
                        <a:t>طمانة</a:t>
                      </a:r>
                      <a:r>
                        <a:rPr kumimoji="0" lang="ar-SA" sz="1800" b="1" i="0" u="none" strike="noStrike" cap="none" normalizeH="0" baseline="0">
                          <a:ln>
                            <a:noFill/>
                          </a:ln>
                          <a:solidFill>
                            <a:schemeClr val="tx1"/>
                          </a:solidFill>
                          <a:effectLst/>
                          <a:latin typeface="Arial"/>
                          <a:ea typeface="Osaka" charset="-128"/>
                          <a:cs typeface="Arial"/>
                        </a:rPr>
                        <a:t>: الشهداء</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ويل ١: الجراد</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مملكة الوحش المظلمة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٦</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الغضب: زلزال، علامات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a:ea typeface="Osaka" charset="-128"/>
                          <a:cs typeface="Arial"/>
                        </a:rPr>
                        <a:t>ويل ٢: الفرات الإعداد</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جفاف نهر الفرات</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a:t>
                      </a:r>
                      <a:r>
                        <a:rPr kumimoji="0" lang="ar-SA" sz="1800" b="1" i="0" u="none" strike="noStrike" cap="none" normalizeH="0" baseline="0">
                          <a:ln>
                            <a:noFill/>
                          </a:ln>
                          <a:solidFill>
                            <a:schemeClr val="tx1"/>
                          </a:solidFill>
                          <a:effectLst/>
                          <a:latin typeface="Arial"/>
                          <a:ea typeface="Osaka" charset="-128"/>
                          <a:cs typeface="Arial"/>
                        </a:rPr>
                        <a:t>١٤٤.٠٠٠ مختومين</a:t>
                      </a:r>
                      <a:r>
                        <a:rPr kumimoji="0" lang="en-US" sz="1800" b="1" i="0" u="none" strike="noStrike" cap="none" normalizeH="0" baseline="0">
                          <a:ln>
                            <a:noFill/>
                          </a:ln>
                          <a:solidFill>
                            <a:schemeClr val="tx1"/>
                          </a:solidFill>
                          <a:effectLst/>
                          <a:latin typeface="Arial"/>
                          <a:ea typeface="Osaka" charset="-128"/>
                          <a:cs typeface="Arial"/>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بوق  ٧ = غموض</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٧</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١/٢ ساعة صمت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ويل ٣: النصر وشيك</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زلزال وبرد</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66"/>
                </a:solidFill>
                <a:effectLst/>
                <a:uLnTx/>
                <a:uFillTx/>
                <a:latin typeface="Arial"/>
                <a:ea typeface="Osaka" charset="0"/>
                <a:cs typeface="Arial"/>
              </a:rPr>
              <a:t>٣٣٧</a:t>
            </a:r>
            <a:endParaRPr kumimoji="0" lang="en-US" sz="2000" b="1" i="0" u="none" strike="noStrike" kern="1200" cap="none" spc="0" normalizeH="0" baseline="0" noProof="0">
              <a:ln>
                <a:noFill/>
              </a:ln>
              <a:solidFill>
                <a:srgbClr val="FFFF66"/>
              </a:solidFill>
              <a:effectLst/>
              <a:uLnTx/>
              <a:uFillTx/>
              <a:latin typeface="Arial"/>
              <a:ea typeface="Osaka" charset="0"/>
              <a:cs typeface="Arial"/>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أحصنة</a:t>
            </a:r>
            <a:endParaRPr kumimoji="0" lang="en-US"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مقتبس من روبرت </a:t>
            </a:r>
            <a:r>
              <a:rPr kumimoji="0" lang="ar-SA" sz="1200" b="0" i="0" u="none" strike="noStrike" kern="1200" cap="none" spc="0" normalizeH="0" baseline="0" noProof="0" err="1">
                <a:ln>
                  <a:noFill/>
                </a:ln>
                <a:solidFill>
                  <a:srgbClr val="FFFF66"/>
                </a:solidFill>
                <a:effectLst/>
                <a:uLnTx/>
                <a:uFillTx/>
                <a:latin typeface="Comic Sans MS" charset="0"/>
                <a:ea typeface="Osaka" charset="0"/>
                <a:cs typeface="Osaka" charset="0"/>
              </a:rPr>
              <a:t>كروماكي</a:t>
            </a:r>
            <a:r>
              <a:rPr kumimoji="0" lang="en-US" sz="1200" b="0" i="0" u="none" strike="noStrike" kern="1200" cap="none" spc="0" normalizeH="0" baseline="0" noProof="0" err="1">
                <a:ln>
                  <a:noFill/>
                </a:ln>
                <a:solidFill>
                  <a:srgbClr val="FFFF66"/>
                </a:solidFill>
                <a:effectLst/>
                <a:uLnTx/>
                <a:uFillTx/>
                <a:latin typeface="Comic Sans MS" charset="0"/>
                <a:ea typeface="Osaka" charset="0"/>
                <a:cs typeface="Osaka" charset="0"/>
              </a:rPr>
              <a:t>i</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العهد الجديد</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مسح </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واين هاوس ، التسلسل لزمني والخلفية الرسوم البيانية للعهد الجديد، ١٩</a:t>
            </a:r>
            <a:endPar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299006"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0" i="0"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32671810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16 </a:t>
            </a:r>
          </a:p>
        </p:txBody>
      </p:sp>
    </p:spTree>
    <p:extLst>
      <p:ext uri="{BB962C8B-B14F-4D97-AF65-F5344CB8AC3E}">
        <p14:creationId xmlns:p14="http://schemas.microsoft.com/office/powerpoint/2010/main" val="38851835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ar-JO"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جامات الدينونة (رؤيا 16)</a:t>
            </a:r>
            <a:endParaRPr lang="en-US"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192784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3" cstate="screen">
            <a:extLst>
              <a:ext uri="{28A0092B-C50C-407E-A947-70E740481C1C}">
                <a14:useLocalDpi xmlns:a14="http://schemas.microsoft.com/office/drawing/2010/main"/>
              </a:ext>
            </a:extLst>
          </a:blip>
          <a:srcRect l="11776" r="10841"/>
          <a:stretch/>
        </p:blipFill>
        <p:spPr>
          <a:xfrm>
            <a:off x="-1" y="-44172"/>
            <a:ext cx="9144001" cy="6893728"/>
          </a:xfrm>
          <a:prstGeom prst="rect">
            <a:avLst/>
          </a:prstGeom>
        </p:spPr>
      </p:pic>
      <p:sp>
        <p:nvSpPr>
          <p:cNvPr id="2" name="Title 1"/>
          <p:cNvSpPr>
            <a:spLocks noGrp="1"/>
          </p:cNvSpPr>
          <p:nvPr>
            <p:ph type="title"/>
          </p:nvPr>
        </p:nvSpPr>
        <p:spPr>
          <a:xfrm>
            <a:off x="4783339" y="1314569"/>
            <a:ext cx="4360661" cy="1561824"/>
          </a:xfrm>
          <a:noFill/>
          <a:ln>
            <a:noFill/>
          </a:ln>
        </p:spPr>
        <p:txBody>
          <a:bodyPr vert="horz" wrap="square" lIns="91440" tIns="45720" rIns="91440" bIns="45720" numCol="1" anchor="ctr" anchorCtr="0" compatLnSpc="1">
            <a:prstTxWarp prst="textNoShape">
              <a:avLst/>
            </a:prstTxWarp>
          </a:bodyPr>
          <a:lstStyle/>
          <a:p>
            <a:r>
              <a:rPr lang="ar-JO" sz="3600" b="1" kern="1200" dirty="0">
                <a:solidFill>
                  <a:schemeClr val="bg1"/>
                </a:solidFill>
                <a:effectLst>
                  <a:glow rad="266700">
                    <a:schemeClr val="tx1">
                      <a:alpha val="75000"/>
                    </a:schemeClr>
                  </a:glow>
                </a:effectLst>
                <a:latin typeface="Arial" panose="020B0604020202020204" pitchFamily="34" charset="0"/>
                <a:ea typeface="ＭＳ Ｐゴシック" pitchFamily="-108" charset="-128"/>
                <a:cs typeface="Arial" panose="020B0604020202020204" pitchFamily="34" charset="0"/>
              </a:rPr>
              <a:t>معركة</a:t>
            </a:r>
            <a:br>
              <a:rPr lang="ar-JO" sz="3600" b="1" kern="1200" dirty="0">
                <a:solidFill>
                  <a:schemeClr val="bg1"/>
                </a:solidFill>
                <a:effectLst>
                  <a:glow rad="266700">
                    <a:schemeClr val="tx1">
                      <a:alpha val="75000"/>
                    </a:schemeClr>
                  </a:glow>
                </a:effectLst>
                <a:latin typeface="Arial" panose="020B0604020202020204" pitchFamily="34" charset="0"/>
                <a:ea typeface="ＭＳ Ｐゴシック" pitchFamily="-108" charset="-128"/>
                <a:cs typeface="Arial" panose="020B0604020202020204" pitchFamily="34" charset="0"/>
              </a:rPr>
            </a:br>
            <a:r>
              <a:rPr lang="ar-JO" sz="3600" b="1" kern="1200" dirty="0">
                <a:solidFill>
                  <a:schemeClr val="bg1"/>
                </a:solidFill>
                <a:effectLst>
                  <a:glow rad="266700">
                    <a:schemeClr val="tx1">
                      <a:alpha val="75000"/>
                    </a:schemeClr>
                  </a:glow>
                </a:effectLst>
                <a:latin typeface="Arial" panose="020B0604020202020204" pitchFamily="34" charset="0"/>
                <a:ea typeface="ＭＳ Ｐゴシック" pitchFamily="-108" charset="-128"/>
                <a:cs typeface="Arial" panose="020B0604020202020204" pitchFamily="34" charset="0"/>
              </a:rPr>
              <a:t>هرمجدّون</a:t>
            </a:r>
            <a:br>
              <a:rPr lang="ar-JO" sz="3600" b="1" kern="1200" dirty="0">
                <a:solidFill>
                  <a:schemeClr val="bg1"/>
                </a:solidFill>
                <a:effectLst>
                  <a:glow rad="266700">
                    <a:schemeClr val="tx1">
                      <a:alpha val="75000"/>
                    </a:schemeClr>
                  </a:glow>
                </a:effectLst>
                <a:latin typeface="Arial" panose="020B0604020202020204" pitchFamily="34" charset="0"/>
                <a:ea typeface="ＭＳ Ｐゴシック" pitchFamily="-108" charset="-128"/>
                <a:cs typeface="Arial" panose="020B0604020202020204" pitchFamily="34" charset="0"/>
              </a:rPr>
            </a:br>
            <a:r>
              <a:rPr lang="en-US" sz="3600" b="1" kern="1200" dirty="0">
                <a:solidFill>
                  <a:schemeClr val="bg1"/>
                </a:solidFill>
                <a:effectLst>
                  <a:glow rad="266700">
                    <a:schemeClr val="tx1">
                      <a:alpha val="75000"/>
                    </a:schemeClr>
                  </a:glow>
                </a:effectLst>
                <a:latin typeface="Arial"/>
                <a:ea typeface="ＭＳ Ｐゴシック" pitchFamily="-108" charset="-128"/>
                <a:cs typeface="Arial"/>
              </a:rPr>
              <a:t> </a:t>
            </a:r>
            <a:r>
              <a:rPr lang="ar-JO" sz="3600" b="1" kern="1200" dirty="0">
                <a:solidFill>
                  <a:schemeClr val="bg1"/>
                </a:solidFill>
                <a:effectLst>
                  <a:glow rad="266700">
                    <a:schemeClr val="tx1">
                      <a:alpha val="75000"/>
                    </a:schemeClr>
                  </a:glow>
                </a:effectLst>
                <a:latin typeface="Arial"/>
                <a:ea typeface="ＭＳ Ｐゴシック" pitchFamily="-108" charset="-128"/>
                <a:cs typeface="Arial"/>
              </a:rPr>
              <a:t>(16: 16)</a:t>
            </a:r>
            <a:endParaRPr lang="en-US" sz="3600" b="1" kern="1200" dirty="0">
              <a:solidFill>
                <a:schemeClr val="bg1"/>
              </a:solidFill>
              <a:effectLst>
                <a:glow rad="266700">
                  <a:schemeClr val="tx1">
                    <a:alpha val="75000"/>
                  </a:schemeClr>
                </a:glow>
              </a:effectLst>
              <a:latin typeface="Arial"/>
              <a:ea typeface="ＭＳ Ｐゴシック" pitchFamily="-108" charset="-128"/>
              <a:cs typeface="Arial"/>
            </a:endParaRPr>
          </a:p>
        </p:txBody>
      </p:sp>
      <p:sp>
        <p:nvSpPr>
          <p:cNvPr id="3" name="Title 1"/>
          <p:cNvSpPr txBox="1">
            <a:spLocks/>
          </p:cNvSpPr>
          <p:nvPr/>
        </p:nvSpPr>
        <p:spPr bwMode="auto">
          <a:xfrm>
            <a:off x="0" y="4512114"/>
            <a:ext cx="9070776" cy="2084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رؤيا ١٦ : ١٦</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 فَجَمَعَهُمْ إِلَى الْمَوْضِعِ الَّذِي يُدْعَى بِالْعِبْرَانِيَّةِ «</a:t>
            </a:r>
            <a:r>
              <a:rPr kumimoji="0" lang="ar-SA" sz="4800" b="1" i="0" u="none" strike="noStrike" kern="1200" cap="none" spc="0" normalizeH="0" baseline="0" noProof="0" dirty="0" err="1">
                <a:ln>
                  <a:noFill/>
                </a:ln>
                <a:solidFill>
                  <a:srgbClr val="FFFFFF"/>
                </a:solidFill>
                <a:effectLst>
                  <a:glow rad="266700">
                    <a:srgbClr val="000000">
                      <a:alpha val="75000"/>
                    </a:srgbClr>
                  </a:glow>
                </a:effectLst>
                <a:uLnTx/>
                <a:uFillTx/>
                <a:latin typeface="Arial"/>
                <a:ea typeface="ＭＳ Ｐゴシック" pitchFamily="-108" charset="-128"/>
                <a:cs typeface="Arial"/>
              </a:rPr>
              <a:t>هَرْمَجَدُّونَ</a:t>
            </a:r>
            <a:r>
              <a:rPr kumimoji="0" lang="ar-SA" sz="48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 </a:t>
            </a: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394</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179610" y="2719480"/>
            <a:ext cx="3130321" cy="1000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مجيدو</a:t>
            </a:r>
            <a:endPar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endParaRPr>
          </a:p>
        </p:txBody>
      </p:sp>
      <p:sp>
        <p:nvSpPr>
          <p:cNvPr id="10" name="Title 1"/>
          <p:cNvSpPr txBox="1">
            <a:spLocks/>
          </p:cNvSpPr>
          <p:nvPr/>
        </p:nvSpPr>
        <p:spPr bwMode="auto">
          <a:xfrm>
            <a:off x="676740" y="2398789"/>
            <a:ext cx="2136060" cy="564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تل</a:t>
            </a:r>
            <a:endPar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Isosceles Triangle 4"/>
          <p:cNvSpPr/>
          <p:nvPr/>
        </p:nvSpPr>
        <p:spPr bwMode="auto">
          <a:xfrm>
            <a:off x="1430455" y="2026774"/>
            <a:ext cx="628630" cy="436141"/>
          </a:xfrm>
          <a:prstGeom prst="triangle">
            <a:avLst/>
          </a:prstGeom>
          <a:solidFill>
            <a:srgbClr val="FF0000"/>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33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17 </a:t>
            </a:r>
          </a:p>
        </p:txBody>
      </p:sp>
    </p:spTree>
    <p:extLst>
      <p:ext uri="{BB962C8B-B14F-4D97-AF65-F5344CB8AC3E}">
        <p14:creationId xmlns:p14="http://schemas.microsoft.com/office/powerpoint/2010/main" val="224429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41547" y="3655278"/>
            <a:ext cx="9138965" cy="3257510"/>
          </a:xfrm>
        </p:spPr>
        <p:txBody>
          <a:bodyPr/>
          <a:lstStyle/>
          <a:p>
            <a:r>
              <a:rPr lang="ar-SA" sz="8000" b="1" dirty="0">
                <a:effectLst>
                  <a:glow rad="228600">
                    <a:schemeClr val="accent4">
                      <a:satMod val="175000"/>
                      <a:alpha val="83983"/>
                    </a:schemeClr>
                  </a:glow>
                </a:effectLst>
              </a:rPr>
              <a:t>سيادة المسيح في</a:t>
            </a:r>
            <a:br>
              <a:rPr lang="en-US" sz="8000" b="1" dirty="0">
                <a:effectLst>
                  <a:glow rad="228600">
                    <a:schemeClr val="accent4">
                      <a:satMod val="175000"/>
                      <a:alpha val="83983"/>
                    </a:schemeClr>
                  </a:glow>
                </a:effectLst>
              </a:rPr>
            </a:br>
            <a:r>
              <a:rPr lang="ar-SA" sz="8000" b="1" dirty="0">
                <a:effectLst>
                  <a:glow rad="228600">
                    <a:schemeClr val="accent4">
                      <a:satMod val="175000"/>
                      <a:alpha val="83983"/>
                    </a:schemeClr>
                  </a:glow>
                </a:effectLst>
              </a:rPr>
              <a:t> </a:t>
            </a:r>
            <a:r>
              <a:rPr lang="ar-SA" sz="8000" b="1" dirty="0" err="1">
                <a:effectLst>
                  <a:glow rad="228600">
                    <a:schemeClr val="accent4">
                      <a:satMod val="175000"/>
                      <a:alpha val="83983"/>
                    </a:schemeClr>
                  </a:glow>
                </a:effectLst>
              </a:rPr>
              <a:t>الإنتصار</a:t>
            </a:r>
            <a:r>
              <a:rPr lang="ar-SA" sz="8000" b="1" dirty="0">
                <a:effectLst>
                  <a:glow rad="228600">
                    <a:schemeClr val="accent4">
                      <a:satMod val="175000"/>
                      <a:alpha val="83983"/>
                    </a:schemeClr>
                  </a:glow>
                </a:effectLst>
              </a:rPr>
              <a:t> المستقبلي</a:t>
            </a:r>
          </a:p>
        </p:txBody>
      </p:sp>
    </p:spTree>
    <p:extLst>
      <p:ext uri="{BB962C8B-B14F-4D97-AF65-F5344CB8AC3E}">
        <p14:creationId xmlns:p14="http://schemas.microsoft.com/office/powerpoint/2010/main" val="98062634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49" y="5300663"/>
            <a:ext cx="4580659" cy="1481137"/>
          </a:xfrm>
          <a:effectLst>
            <a:outerShdw blurRad="63500" dist="35921" dir="2700000" algn="ctr" rotWithShape="0">
              <a:schemeClr val="tx2">
                <a:alpha val="74998"/>
              </a:schemeClr>
            </a:outerShdw>
          </a:effectLst>
        </p:spPr>
        <p:txBody>
          <a:bodyPr/>
          <a:lstStyle/>
          <a:p>
            <a:pPr defTabSz="914400" rtl="1"/>
            <a:r>
              <a:rPr lang="ar-SA" b="1" kern="1200" dirty="0">
                <a:solidFill>
                  <a:srgbClr val="FFFFFF"/>
                </a:solidFill>
                <a:effectLst>
                  <a:glow rad="292100">
                    <a:srgbClr val="000000">
                      <a:alpha val="75000"/>
                    </a:srgbClr>
                  </a:glow>
                </a:effectLst>
                <a:ea typeface="ＭＳ Ｐゴシック" charset="0"/>
              </a:rPr>
              <a:t>الزَّانِيَةِ الْعَظِيمَةِ</a:t>
            </a:r>
            <a:br>
              <a:rPr lang="ar-SA" b="1" kern="1200" dirty="0">
                <a:solidFill>
                  <a:srgbClr val="FFFFFF"/>
                </a:solidFill>
                <a:effectLst>
                  <a:glow rad="292100">
                    <a:srgbClr val="000000">
                      <a:alpha val="75000"/>
                    </a:srgbClr>
                  </a:glow>
                </a:effectLst>
                <a:ea typeface="ＭＳ Ｐゴシック" charset="0"/>
              </a:rPr>
            </a:br>
            <a:r>
              <a:rPr lang="ar-SA" b="1" kern="1200" dirty="0">
                <a:solidFill>
                  <a:srgbClr val="FFFFFF"/>
                </a:solidFill>
                <a:effectLst>
                  <a:glow rad="292100">
                    <a:srgbClr val="000000">
                      <a:alpha val="75000"/>
                    </a:srgbClr>
                  </a:glow>
                </a:effectLst>
                <a:ea typeface="ＭＳ Ｐゴシック" charset="0"/>
              </a:rPr>
              <a:t> و الْوَحْش</a:t>
            </a:r>
            <a:endParaRPr lang="en-US" dirty="0">
              <a:latin typeface="Arial" charset="0"/>
              <a:ea typeface="ＭＳ Ｐゴシック" charset="0"/>
            </a:endParaRPr>
          </a:p>
        </p:txBody>
      </p:sp>
      <p:sp>
        <p:nvSpPr>
          <p:cNvPr id="5" name="Rectangle 1026"/>
          <p:cNvSpPr txBox="1">
            <a:spLocks noChangeArrowheads="1"/>
          </p:cNvSpPr>
          <p:nvPr/>
        </p:nvSpPr>
        <p:spPr bwMode="auto">
          <a:xfrm>
            <a:off x="5003800" y="747918"/>
            <a:ext cx="4140200" cy="57230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914400" rtl="1" eaLnBrk="0" fontAlgn="base" hangingPunct="0">
              <a:spcBef>
                <a:spcPct val="0"/>
              </a:spcBef>
              <a:spcAft>
                <a:spcPct val="0"/>
              </a:spcAft>
              <a:defRPr sz="44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رؤيا ١٧ : ٣</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 فَمَضَى بِي بِالرُّوحِ إِلَى بَرِّيَّةٍ، فَرَأَيْتُ امْرَأَةً جَالِسَةً عَلَى وَحْشٍ قِرْمِزِيٍّ مَمْلُوءٍ أَسْمَاءَ تَجْدِيفٍ، لَهُ سَبْعَةُ رُؤُوسٍ وَعَشَرَةُ قُرُونٍ. </a:t>
            </a:r>
          </a:p>
        </p:txBody>
      </p:sp>
      <p:sp>
        <p:nvSpPr>
          <p:cNvPr id="6"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70085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18 </a:t>
            </a:r>
          </a:p>
        </p:txBody>
      </p:sp>
    </p:spTree>
    <p:extLst>
      <p:ext uri="{BB962C8B-B14F-4D97-AF65-F5344CB8AC3E}">
        <p14:creationId xmlns:p14="http://schemas.microsoft.com/office/powerpoint/2010/main" val="15915194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7238999" cy="1434095"/>
          </a:xfrm>
          <a:noFill/>
          <a:effectLst>
            <a:outerShdw blurRad="63500" dist="35921" dir="2700000" algn="ctr" rotWithShape="0">
              <a:schemeClr val="tx2">
                <a:alpha val="74998"/>
              </a:schemeClr>
            </a:outerShdw>
          </a:effectLst>
        </p:spPr>
        <p:txBody>
          <a:bodyPr/>
          <a:lstStyle/>
          <a:p>
            <a:pPr>
              <a:defRPr/>
            </a:pPr>
            <a: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ولكن بابل ستدمّر</a:t>
            </a:r>
            <a:b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في ساعة واحدة بالنار</a:t>
            </a:r>
            <a:endParaRPr lang="en-US" sz="4000"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Pt. 6</a:t>
            </a: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رؤيا ١٨ : ١٧</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لأَنَّهُ فِي سَاعَةٍ وَاحِدَةٍ خَرِبَ غِنىً مِثْلُ هَذَا.</a:t>
            </a:r>
          </a:p>
        </p:txBody>
      </p:sp>
      <p:sp>
        <p:nvSpPr>
          <p:cNvPr id="7" name="Rectangle 4"/>
          <p:cNvSpPr txBox="1">
            <a:spLocks noChangeArrowheads="1"/>
          </p:cNvSpPr>
          <p:nvPr/>
        </p:nvSpPr>
        <p:spPr bwMode="auto">
          <a:xfrm rot="20847923">
            <a:off x="317184" y="1922859"/>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3200" b="1" dirty="0">
                <a:solidFill>
                  <a:srgbClr val="FFFFFF"/>
                </a:solidFill>
                <a:latin typeface="Arial" panose="020B0604020202020204" pitchFamily="34" charset="0"/>
                <a:cs typeface="Arial" panose="020B0604020202020204" pitchFamily="34" charset="0"/>
              </a:rPr>
              <a:t>إذًا كيف يمكن للناس الذين هم جزء من النظام العالمي أن يقفوا</a:t>
            </a:r>
          </a:p>
          <a:p>
            <a:pPr lvl="0">
              <a:defRPr/>
            </a:pPr>
            <a:r>
              <a:rPr lang="ar-JO" sz="3200" b="1" dirty="0">
                <a:solidFill>
                  <a:srgbClr val="FFFFFF"/>
                </a:solidFill>
                <a:latin typeface="Arial" panose="020B0604020202020204" pitchFamily="34" charset="0"/>
                <a:cs typeface="Arial" panose="020B0604020202020204" pitchFamily="34" charset="0"/>
              </a:rPr>
              <a:t> ويحزنوا على زوال</a:t>
            </a:r>
          </a:p>
          <a:p>
            <a:pPr lvl="0">
              <a:defRPr/>
            </a:pPr>
            <a:r>
              <a:rPr lang="ar-JO" sz="3200" b="1" dirty="0">
                <a:solidFill>
                  <a:srgbClr val="FFFFFF"/>
                </a:solidFill>
                <a:latin typeface="Arial" panose="020B0604020202020204" pitchFamily="34" charset="0"/>
                <a:cs typeface="Arial" panose="020B0604020202020204" pitchFamily="34" charset="0"/>
              </a:rPr>
              <a:t> النظام العالمي؟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0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19 </a:t>
            </a:r>
          </a:p>
        </p:txBody>
      </p:sp>
    </p:spTree>
    <p:extLst>
      <p:ext uri="{BB962C8B-B14F-4D97-AF65-F5344CB8AC3E}">
        <p14:creationId xmlns:p14="http://schemas.microsoft.com/office/powerpoint/2010/main" val="22943281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7"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9298" name="Rectangle 1027"/>
          <p:cNvSpPr>
            <a:spLocks noGrp="1" noChangeArrowheads="1"/>
          </p:cNvSpPr>
          <p:nvPr>
            <p:ph type="title" idx="4294967295"/>
          </p:nvPr>
        </p:nvSpPr>
        <p:spPr>
          <a:xfrm>
            <a:off x="2286000" y="0"/>
            <a:ext cx="4419600" cy="1600200"/>
          </a:xfrm>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عرس </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وعشاء</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الخروف</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415</a:t>
            </a:r>
          </a:p>
        </p:txBody>
      </p:sp>
    </p:spTree>
    <p:extLst>
      <p:ext uri="{BB962C8B-B14F-4D97-AF65-F5344CB8AC3E}">
        <p14:creationId xmlns:p14="http://schemas.microsoft.com/office/powerpoint/2010/main" val="9114565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1" descr="Rev 19 Jesus-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rtl="1"/>
            <a:r>
              <a:rPr lang="ar-SA" b="1" dirty="0">
                <a:effectLst>
                  <a:glow rad="228600">
                    <a:schemeClr val="accent4">
                      <a:satMod val="175000"/>
                      <a:alpha val="85000"/>
                    </a:schemeClr>
                  </a:glow>
                </a:effectLst>
              </a:rPr>
              <a:t>رؤيا ١٩ : ١١</a:t>
            </a:r>
            <a:br>
              <a:rPr lang="ar-SA" b="1" dirty="0">
                <a:effectLst>
                  <a:glow rad="228600">
                    <a:schemeClr val="accent4">
                      <a:satMod val="175000"/>
                      <a:alpha val="85000"/>
                    </a:schemeClr>
                  </a:glow>
                </a:effectLst>
              </a:rPr>
            </a:br>
            <a:r>
              <a:rPr lang="ar-SA" dirty="0">
                <a:effectLst>
                  <a:glow rad="228600">
                    <a:schemeClr val="accent4">
                      <a:satMod val="175000"/>
                      <a:alpha val="85000"/>
                    </a:schemeClr>
                  </a:glow>
                </a:effectLst>
              </a:rPr>
              <a:t>فَرَسٌ أَبْيَضُ وَالْجَالِسُ عَلَيْهِ يُدْعَى أَمِيناً وَصَادِقاً</a:t>
            </a:r>
          </a:p>
        </p:txBody>
      </p:sp>
      <p:sp>
        <p:nvSpPr>
          <p:cNvPr id="4" name="Text Box 37"/>
          <p:cNvSpPr txBox="1">
            <a:spLocks noChangeArrowheads="1"/>
          </p:cNvSpPr>
          <p:nvPr/>
        </p:nvSpPr>
        <p:spPr bwMode="auto">
          <a:xfrm>
            <a:off x="8393622"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417</a:t>
            </a:r>
          </a:p>
        </p:txBody>
      </p:sp>
    </p:spTree>
    <p:extLst>
      <p:ext uri="{BB962C8B-B14F-4D97-AF65-F5344CB8AC3E}">
        <p14:creationId xmlns:p14="http://schemas.microsoft.com/office/powerpoint/2010/main" val="5175663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423865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7970" name="Rectangle 4"/>
          <p:cNvSpPr>
            <a:spLocks noChangeArrowheads="1"/>
          </p:cNvSpPr>
          <p:nvPr/>
        </p:nvSpPr>
        <p:spPr bwMode="auto">
          <a:xfrm>
            <a:off x="0" y="0"/>
            <a:ext cx="9144000" cy="6858000"/>
          </a:xfrm>
          <a:prstGeom prst="rect">
            <a:avLst/>
          </a:prstGeom>
          <a:solidFill>
            <a:srgbClr val="02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02146" name="Rectangle 2"/>
          <p:cNvSpPr>
            <a:spLocks noGrp="1" noChangeArrowheads="1"/>
          </p:cNvSpPr>
          <p:nvPr>
            <p:ph type="ctrTitle"/>
          </p:nvPr>
        </p:nvSpPr>
        <p:spPr>
          <a:xfrm>
            <a:off x="4572000" y="0"/>
            <a:ext cx="4572000" cy="809469"/>
          </a:xfrm>
          <a:solidFill>
            <a:schemeClr val="tx1">
              <a:lumMod val="75000"/>
              <a:lumOff val="25000"/>
            </a:schemeClr>
          </a:solidFill>
          <a:effectLst>
            <a:outerShdw blurRad="63500" dist="35921" dir="2700000" algn="ctr" rotWithShape="0">
              <a:schemeClr val="tx2">
                <a:alpha val="74998"/>
              </a:schemeClr>
            </a:outerShdw>
          </a:effectLst>
        </p:spPr>
        <p:txBody>
          <a:bodyPr/>
          <a:lstStyle/>
          <a:p>
            <a:pPr>
              <a:defRPr/>
            </a:pPr>
            <a:r>
              <a:rPr lang="ar-SA" altLang="ja-JP" sz="3200" b="1" dirty="0">
                <a:latin typeface="Arial" charset="0"/>
                <a:ea typeface="ＭＳ Ｐゴシック" charset="0"/>
                <a:cs typeface="ＭＳ Ｐゴシック" charset="0"/>
              </a:rPr>
              <a:t>ربط الشيطان</a:t>
            </a:r>
            <a:endParaRPr lang="en-US" sz="3600" dirty="0">
              <a:latin typeface="Times New Roman" charset="0"/>
              <a:ea typeface="ＭＳ Ｐゴシック" charset="0"/>
              <a:cs typeface="ＭＳ Ｐゴシック" charset="0"/>
            </a:endParaRPr>
          </a:p>
        </p:txBody>
      </p:sp>
      <p:pic>
        <p:nvPicPr>
          <p:cNvPr id="1107972" name="Picture 1" descr="27 Dragon Chai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46339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36513" y="6524625"/>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6" name="Rectangle 2"/>
          <p:cNvSpPr txBox="1">
            <a:spLocks noChangeArrowheads="1"/>
          </p:cNvSpPr>
          <p:nvPr/>
        </p:nvSpPr>
        <p:spPr bwMode="auto">
          <a:xfrm>
            <a:off x="4692650" y="1409075"/>
            <a:ext cx="4343400" cy="55648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فَقَبَضَ عَلَى التِّنِّينِ، الْحَيَّةِ الْقَدِيمَةِ، الَّذِي هُوَ إِبْلِيسُ وَالشَّيْطَانُ، وَقَيَّدَهُ أَلْفَ سَنَةٍ،</a:t>
            </a:r>
            <a:b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ar-SA" altLang="ja-JP"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٣ وَطَرَحَهُ فِي الْهَاوِيَةِ وَأَغْلَقَ عَلَيْهِ، وَخَتَمَ عَلَيْهِ لِكَيْ لاَ يُضِلَّ الأُمَمَ فِي مَا بَعْدُ حَتَّى تَتِمَّ الأَلْفُ السَّنَةِ. وَبَعْدَ ذَلِكَ لاَ بُدَّ أَنْ يُحَلَّ زَمَاناً يَسِيراً. </a:t>
            </a:r>
          </a:p>
        </p:txBody>
      </p:sp>
      <p:sp>
        <p:nvSpPr>
          <p:cNvPr id="8" name="Text Box 37"/>
          <p:cNvSpPr txBox="1">
            <a:spLocks noChangeArrowheads="1"/>
          </p:cNvSpPr>
          <p:nvPr/>
        </p:nvSpPr>
        <p:spPr bwMode="auto">
          <a:xfrm>
            <a:off x="8451168" y="413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Rectangle 2">
            <a:extLst>
              <a:ext uri="{FF2B5EF4-FFF2-40B4-BE49-F238E27FC236}">
                <a16:creationId xmlns:a16="http://schemas.microsoft.com/office/drawing/2014/main" id="{69B430BE-E548-494B-89F5-423668171D7C}"/>
              </a:ext>
            </a:extLst>
          </p:cNvPr>
          <p:cNvSpPr txBox="1">
            <a:spLocks noChangeArrowheads="1"/>
          </p:cNvSpPr>
          <p:nvPr/>
        </p:nvSpPr>
        <p:spPr bwMode="auto">
          <a:xfrm>
            <a:off x="4557010" y="599606"/>
            <a:ext cx="4572000" cy="809469"/>
          </a:xfrm>
          <a:prstGeom prst="rect">
            <a:avLst/>
          </a:prstGeom>
          <a:solidFill>
            <a:schemeClr val="tx1">
              <a:lumMod val="75000"/>
              <a:lumOff val="25000"/>
            </a:schemeClr>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رؤيا ٢٠ : ٢-٣</a:t>
            </a:r>
          </a:p>
        </p:txBody>
      </p:sp>
    </p:spTree>
    <p:extLst>
      <p:ext uri="{BB962C8B-B14F-4D97-AF65-F5344CB8AC3E}">
        <p14:creationId xmlns:p14="http://schemas.microsoft.com/office/powerpoint/2010/main" val="6438667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6337"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9" name="Text Box 3"/>
          <p:cNvSpPr txBox="1">
            <a:spLocks noChangeArrowheads="1"/>
          </p:cNvSpPr>
          <p:nvPr/>
        </p:nvSpPr>
        <p:spPr bwMode="auto">
          <a:xfrm>
            <a:off x="0" y="1849438"/>
            <a:ext cx="8839200" cy="4093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تقييد الشيطان ١٠٠٠ سنة (١- ٣)</a:t>
            </a: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يأتي القديسون للحياة</a:t>
            </a:r>
            <a:br>
              <a:rPr kumimoji="0" lang="en-US"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br>
            <a:r>
              <a:rPr kumimoji="0" lang="ar-EG"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 = القيامة الأولى (٤ب – ٥ب)</a:t>
            </a: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حكم القديسون ١٠٠٠ عام (٤ج- ٦ب)</a:t>
            </a: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القيامة الثانية (٥ - ١٣)</a:t>
            </a:r>
            <a:endParaRPr kumimoji="0" lang="en-US"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
        <p:nvSpPr>
          <p:cNvPr id="1166339" name="Text Box 4"/>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66340" name="Rectangle 5"/>
          <p:cNvSpPr>
            <a:spLocks noGrp="1" noChangeArrowheads="1"/>
          </p:cNvSpPr>
          <p:nvPr>
            <p:ph type="title" idx="4294967295"/>
          </p:nvPr>
        </p:nvSpPr>
        <p:spPr>
          <a:xfrm>
            <a:off x="303940" y="762000"/>
            <a:ext cx="8295375" cy="808038"/>
          </a:xfrm>
          <a:solidFill>
            <a:schemeClr val="tx1"/>
          </a:solidFill>
          <a:ln w="38100" cmpd="sng">
            <a:solidFill>
              <a:srgbClr val="FFFFFF"/>
            </a:solidFill>
          </a:ln>
        </p:spPr>
        <p:txBody>
          <a:bodyPr/>
          <a:lstStyle/>
          <a:p>
            <a:pPr rtl="1" eaLnBrk="1" hangingPunct="1"/>
            <a:r>
              <a:rPr lang="ar-SA" sz="4000" b="1" dirty="0">
                <a:solidFill>
                  <a:srgbClr val="FFFF00"/>
                </a:solidFill>
                <a:latin typeface="Arial" charset="0"/>
                <a:ea typeface="ＭＳ Ｐゴシック" charset="0"/>
              </a:rPr>
              <a:t>التسلسل الزمني رؤيا ٢٠: ١-٦</a:t>
            </a:r>
            <a:endParaRPr lang="en-US" sz="4000" b="1" dirty="0">
              <a:solidFill>
                <a:srgbClr val="FFFF00"/>
              </a:solidFill>
              <a:latin typeface="Arial" charset="0"/>
              <a:ea typeface="ＭＳ Ｐゴシック" charset="0"/>
            </a:endParaRPr>
          </a:p>
        </p:txBody>
      </p:sp>
    </p:spTree>
    <p:extLst>
      <p:ext uri="{BB962C8B-B14F-4D97-AF65-F5344CB8AC3E}">
        <p14:creationId xmlns:p14="http://schemas.microsoft.com/office/powerpoint/2010/main" val="1380773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29059"/>
                                        </p:tgtEl>
                                        <p:attrNameLst>
                                          <p:attrName>style.visibility</p:attrName>
                                        </p:attrNameLst>
                                      </p:cBhvr>
                                      <p:to>
                                        <p:strVal val="visible"/>
                                      </p:to>
                                    </p:set>
                                    <p:anim calcmode="lin" valueType="num">
                                      <p:cBhvr>
                                        <p:cTn id="7" dur="500" fill="hold"/>
                                        <p:tgtEl>
                                          <p:spTgt spid="429059"/>
                                        </p:tgtEl>
                                        <p:attrNameLst>
                                          <p:attrName>ppt_w</p:attrName>
                                        </p:attrNameLst>
                                      </p:cBhvr>
                                      <p:tavLst>
                                        <p:tav tm="0">
                                          <p:val>
                                            <p:fltVal val="0"/>
                                          </p:val>
                                        </p:tav>
                                        <p:tav tm="100000">
                                          <p:val>
                                            <p:strVal val="#ppt_w"/>
                                          </p:val>
                                        </p:tav>
                                      </p:tavLst>
                                    </p:anim>
                                    <p:anim calcmode="lin" valueType="num">
                                      <p:cBhvr>
                                        <p:cTn id="8" dur="500" fill="hold"/>
                                        <p:tgtEl>
                                          <p:spTgt spid="429059"/>
                                        </p:tgtEl>
                                        <p:attrNameLst>
                                          <p:attrName>ppt_h</p:attrName>
                                        </p:attrNameLst>
                                      </p:cBhvr>
                                      <p:tavLst>
                                        <p:tav tm="0">
                                          <p:val>
                                            <p:fltVal val="0"/>
                                          </p:val>
                                        </p:tav>
                                        <p:tav tm="100000">
                                          <p:val>
                                            <p:strVal val="#ppt_h"/>
                                          </p:val>
                                        </p:tav>
                                      </p:tavLst>
                                    </p:anim>
                                    <p:anim calcmode="lin" valueType="num">
                                      <p:cBhvr>
                                        <p:cTn id="9" dur="500" fill="hold"/>
                                        <p:tgtEl>
                                          <p:spTgt spid="429059"/>
                                        </p:tgtEl>
                                        <p:attrNameLst>
                                          <p:attrName>style.rotation</p:attrName>
                                        </p:attrNameLst>
                                      </p:cBhvr>
                                      <p:tavLst>
                                        <p:tav tm="0">
                                          <p:val>
                                            <p:fltVal val="360"/>
                                          </p:val>
                                        </p:tav>
                                        <p:tav tm="100000">
                                          <p:val>
                                            <p:fltVal val="0"/>
                                          </p:val>
                                        </p:tav>
                                      </p:tavLst>
                                    </p:anim>
                                    <p:animEffect transition="in" filter="fade">
                                      <p:cBhvr>
                                        <p:cTn id="10" dur="500"/>
                                        <p:tgtEl>
                                          <p:spTgt spid="42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079399"/>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أَنَّهُ مِنْ صِهْيَوْنَ تَخْرُجُ الشَّرِيعَةُ، وَمِنْ أُورُشَلِيمَ كَلِمَةُ الرَّبِّ</a:t>
            </a:r>
          </a:p>
          <a:p>
            <a:pPr marL="0" marR="0" lvl="0" indent="0" algn="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أش ٢ : ٣</a:t>
            </a:r>
            <a:endParaRPr kumimoji="0" lang="en-GB"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rPr>
              <a:t>461ب</a:t>
            </a:r>
            <a:endParaRPr kumimoji="0" lang="en-GB"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8"/>
              </a:srgbClr>
            </a:outerShdw>
          </a:effectLst>
        </p:spPr>
        <p:txBody>
          <a:bodyPr/>
          <a:lstStyle/>
          <a:p>
            <a:pPr rtl="1">
              <a:defRPr/>
            </a:pPr>
            <a:r>
              <a:rPr lang="ar-EG" sz="4000" b="1" dirty="0">
                <a:solidFill>
                  <a:srgbClr val="000000"/>
                </a:solidFill>
              </a:rPr>
              <a:t>ممثل مسلم </a:t>
            </a:r>
            <a:br>
              <a:rPr lang="ar-EG" sz="4000" b="1" dirty="0">
                <a:solidFill>
                  <a:srgbClr val="000000"/>
                </a:solidFill>
              </a:rPr>
            </a:br>
            <a:r>
              <a:rPr lang="ar-EG" sz="4000" b="1" dirty="0">
                <a:solidFill>
                  <a:srgbClr val="000000"/>
                </a:solidFill>
              </a:rPr>
              <a:t>مثل السيد المسيح في إيران </a:t>
            </a:r>
            <a:br>
              <a:rPr lang="ar-EG" sz="4000" b="1" dirty="0">
                <a:solidFill>
                  <a:srgbClr val="000000"/>
                </a:solidFill>
              </a:rPr>
            </a:br>
            <a:r>
              <a:rPr lang="ar-EG" sz="4000" b="1" dirty="0">
                <a:solidFill>
                  <a:srgbClr val="000000"/>
                </a:solidFill>
              </a:rPr>
              <a:t>(29 أبريل 2008)</a:t>
            </a:r>
            <a:endParaRPr lang="en-US" sz="4000" b="1" dirty="0">
              <a:solidFill>
                <a:srgbClr val="000000"/>
              </a:solidFill>
            </a:endParaRP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من أنا؟</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248124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49" y="127713"/>
            <a:ext cx="4318390" cy="4418567"/>
          </a:xfrm>
        </p:spPr>
        <p:txBody>
          <a:bodyPr/>
          <a:lstStyle/>
          <a:p>
            <a:pPr rtl="1"/>
            <a:r>
              <a:rPr lang="ar-EG" b="1" dirty="0"/>
              <a:t>هل سيخضع الجميع للمسيح في الألفية؟</a:t>
            </a:r>
            <a:endParaRPr lang="en-US" b="1" dirty="0"/>
          </a:p>
        </p:txBody>
      </p:sp>
      <p:pic>
        <p:nvPicPr>
          <p:cNvPr id="3" name="Picture 2" descr="Rev 20.4 throne23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905" y="11461"/>
            <a:ext cx="4586095" cy="6846540"/>
          </a:xfrm>
          <a:prstGeom prst="rect">
            <a:avLst/>
          </a:prstGeom>
        </p:spPr>
      </p:pic>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917454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75906" name="Picture 2" descr="Rev 20.7 Devi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4" name="Rectangle 2"/>
          <p:cNvSpPr>
            <a:spLocks noGrp="1" noChangeArrowheads="1"/>
          </p:cNvSpPr>
          <p:nvPr>
            <p:ph type="ctrTitle"/>
          </p:nvPr>
        </p:nvSpPr>
        <p:spPr>
          <a:xfrm>
            <a:off x="3323473" y="9525"/>
            <a:ext cx="5820528" cy="2252663"/>
          </a:xfrm>
          <a:effectLst>
            <a:outerShdw blurRad="63500" dist="35921" dir="2700000" algn="ctr" rotWithShape="0">
              <a:schemeClr val="tx2">
                <a:alpha val="74998"/>
              </a:schemeClr>
            </a:outerShdw>
          </a:effectLst>
        </p:spPr>
        <p:txBody>
          <a:bodyPr/>
          <a:lstStyle/>
          <a:p>
            <a:pPr rtl="1">
              <a:defRPr/>
            </a:pPr>
            <a:r>
              <a:rPr lang="ar-EG" sz="4800" b="1" dirty="0">
                <a:solidFill>
                  <a:schemeClr val="bg1"/>
                </a:solidFill>
                <a:latin typeface="Arial" charset="0"/>
                <a:ea typeface="ＭＳ Ｐゴシック" charset="0"/>
                <a:cs typeface="ＭＳ Ｐゴシック" charset="0"/>
              </a:rPr>
              <a:t>الشيطان هو </a:t>
            </a:r>
            <a:br>
              <a:rPr lang="ar-EG" sz="4800" b="1" dirty="0">
                <a:solidFill>
                  <a:schemeClr val="bg1"/>
                </a:solidFill>
                <a:latin typeface="Arial" charset="0"/>
                <a:ea typeface="ＭＳ Ｐゴシック" charset="0"/>
                <a:cs typeface="ＭＳ Ｐゴシック" charset="0"/>
              </a:rPr>
            </a:br>
            <a:r>
              <a:rPr lang="ar-EG" sz="4800" b="1" dirty="0">
                <a:solidFill>
                  <a:schemeClr val="bg1"/>
                </a:solidFill>
                <a:latin typeface="Arial" charset="0"/>
                <a:ea typeface="ＭＳ Ｐゴシック" charset="0"/>
                <a:cs typeface="ＭＳ Ｐゴシック" charset="0"/>
              </a:rPr>
              <a:t>السيد المخادع</a:t>
            </a:r>
            <a:endParaRPr lang="en-US" sz="5400" dirty="0">
              <a:solidFill>
                <a:schemeClr val="bg1"/>
              </a:solidFill>
              <a:latin typeface="Times New Roman" charset="0"/>
              <a:ea typeface="ＭＳ Ｐゴシック" charset="0"/>
              <a:cs typeface="ＭＳ Ｐゴシック" charset="0"/>
            </a:endParaRPr>
          </a:p>
        </p:txBody>
      </p:sp>
      <p:pic>
        <p:nvPicPr>
          <p:cNvPr id="1275908" name="Picture 3" descr="Rev 20.7 Eureast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3371850" cy="400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1727491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73858" name="Picture 1" descr="Rev 20.7 Satan_s_Blood_Army_Unleashed_DVD_Front_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2103438"/>
            <a:ext cx="9144000" cy="475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4" name="Rectangle 2"/>
          <p:cNvSpPr>
            <a:spLocks noGrp="1" noChangeArrowheads="1"/>
          </p:cNvSpPr>
          <p:nvPr>
            <p:ph type="ctrTitle"/>
          </p:nvPr>
        </p:nvSpPr>
        <p:spPr>
          <a:xfrm>
            <a:off x="0" y="6058458"/>
            <a:ext cx="9158288" cy="799542"/>
          </a:xfrm>
          <a:effectLst>
            <a:outerShdw blurRad="63500" dist="35921" dir="2700000" algn="ctr" rotWithShape="0">
              <a:schemeClr val="tx2">
                <a:alpha val="74998"/>
              </a:schemeClr>
            </a:outerShdw>
          </a:effectLst>
        </p:spPr>
        <p:txBody>
          <a:bodyPr/>
          <a:lstStyle/>
          <a:p>
            <a:pPr rtl="1">
              <a:defRPr/>
            </a:pPr>
            <a:r>
              <a:rPr lang="ar-EG" sz="2800" b="1" dirty="0">
                <a:solidFill>
                  <a:schemeClr val="bg1"/>
                </a:solidFill>
                <a:latin typeface="Arial" charset="0"/>
                <a:ea typeface="ＭＳ Ｐゴシック" charset="0"/>
                <a:cs typeface="ＭＳ Ｐゴシック" charset="0"/>
              </a:rPr>
              <a:t>الإيقاف الاخير للشيطان رؤيا ٢٠: ٧-١٠ </a:t>
            </a:r>
            <a:r>
              <a:rPr lang="en-US" sz="2800" b="1" dirty="0">
                <a:solidFill>
                  <a:schemeClr val="bg1"/>
                </a:solidFill>
                <a:latin typeface="Arial" charset="0"/>
                <a:ea typeface="ＭＳ Ｐゴシック" charset="0"/>
                <a:cs typeface="ＭＳ Ｐゴシック" charset="0"/>
              </a:rPr>
              <a:t>(NLT)</a:t>
            </a:r>
            <a:endParaRPr lang="en-US" sz="3200" dirty="0">
              <a:solidFill>
                <a:schemeClr val="bg1"/>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93972" y="841654"/>
            <a:ext cx="9036050" cy="5616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0" i="0" u="none" strike="noStrike" kern="1200" cap="none" spc="0" normalizeH="0" baseline="0" noProof="0" dirty="0">
                <a:ln>
                  <a:noFill/>
                </a:ln>
                <a:solidFill>
                  <a:srgbClr val="FFFFFF"/>
                </a:solidFill>
                <a:effectLst/>
                <a:uLnTx/>
                <a:uFillTx/>
                <a:latin typeface="Times New Roman"/>
                <a:ea typeface="ＭＳ Ｐゴシック"/>
              </a:rPr>
            </a:br>
            <a:r>
              <a:rPr kumimoji="0" lang="ar-EG" sz="2000" b="1" i="0" u="none" strike="noStrike" kern="1200" cap="none" spc="0" normalizeH="0" baseline="0" noProof="0" dirty="0">
                <a:ln>
                  <a:noFill/>
                </a:ln>
                <a:solidFill>
                  <a:srgbClr val="FFFFFF"/>
                </a:solidFill>
                <a:effectLst/>
                <a:uLnTx/>
                <a:uFillTx/>
                <a:latin typeface="Times New Roman"/>
                <a:ea typeface="ＭＳ Ｐゴシック"/>
                <a:hlinkClick r:id="rId4">
                  <a:extLst>
                    <a:ext uri="{A12FA001-AC4F-418D-AE19-62706E023703}">
                      <ahyp:hlinkClr xmlns:ahyp="http://schemas.microsoft.com/office/drawing/2018/hyperlinkcolor" val="tx"/>
                    </a:ext>
                  </a:extLst>
                </a:hlinkClick>
              </a:rPr>
              <a:t>7</a:t>
            </a:r>
            <a:r>
              <a:rPr kumimoji="0" lang="ar-EG" sz="2000" b="1" i="0" u="none" strike="noStrike" kern="1200" cap="none" spc="0" normalizeH="0" baseline="0" noProof="0" dirty="0">
                <a:ln>
                  <a:noFill/>
                </a:ln>
                <a:solidFill>
                  <a:srgbClr val="FFFFFF"/>
                </a:solidFill>
                <a:effectLst/>
                <a:uLnTx/>
                <a:uFillTx/>
                <a:latin typeface="Times New Roman"/>
                <a:ea typeface="ＭＳ Ｐゴシック"/>
              </a:rPr>
              <a:t> ثُمَّ مَتَى تَمَّتِ الأَلْفُ السَّنَةِ يُحَلُّ الشَّيْطَانُ مِنْ سِجْنِهِ،</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0" i="0" u="none" strike="noStrike" kern="1200" cap="none" spc="0" normalizeH="0" baseline="0" noProof="0" dirty="0">
                <a:ln>
                  <a:noFill/>
                </a:ln>
                <a:solidFill>
                  <a:srgbClr val="FFFFFF"/>
                </a:solidFill>
                <a:effectLst/>
                <a:uLnTx/>
                <a:uFillTx/>
                <a:latin typeface="Times New Roman"/>
                <a:ea typeface="ＭＳ Ｐゴシック"/>
              </a:rPr>
            </a:br>
            <a:r>
              <a:rPr kumimoji="0" lang="ar-EG" sz="2000" b="1" i="0" u="none" strike="noStrike" kern="1200" cap="none" spc="0" normalizeH="0" baseline="0" noProof="0" dirty="0">
                <a:ln>
                  <a:noFill/>
                </a:ln>
                <a:solidFill>
                  <a:srgbClr val="FFFFFF"/>
                </a:solidFill>
                <a:effectLst/>
                <a:uLnTx/>
                <a:uFillTx/>
                <a:latin typeface="Times New Roman"/>
                <a:ea typeface="ＭＳ Ｐゴシック"/>
                <a:hlinkClick r:id="rId5">
                  <a:extLst>
                    <a:ext uri="{A12FA001-AC4F-418D-AE19-62706E023703}">
                      <ahyp:hlinkClr xmlns:ahyp="http://schemas.microsoft.com/office/drawing/2018/hyperlinkcolor" val="tx"/>
                    </a:ext>
                  </a:extLst>
                </a:hlinkClick>
              </a:rPr>
              <a:t>8</a:t>
            </a:r>
            <a:r>
              <a:rPr kumimoji="0" lang="ar-EG" sz="2000" b="1" i="0" u="none" strike="noStrike" kern="1200" cap="none" spc="0" normalizeH="0" baseline="0" noProof="0" dirty="0">
                <a:ln>
                  <a:noFill/>
                </a:ln>
                <a:solidFill>
                  <a:srgbClr val="FFFFFF"/>
                </a:solidFill>
                <a:effectLst/>
                <a:uLnTx/>
                <a:uFillTx/>
                <a:latin typeface="Times New Roman"/>
                <a:ea typeface="ＭＳ Ｐゴシック"/>
              </a:rPr>
              <a:t> وَيَخْرُجُ لِيُضِلَّ الأُمَمَ الَّذِينَ فِي أَرْبَعِ زَوَايَا الأَرْضِ: جُوجَ وَمَاجُوجَ، لِيَجْمَعَهُمْ لِلْحَرْبِ، الَّذِينَ عَدَدُهُمْ مِثْلُ رَمْلِ الْبَحْرِ.</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0" i="0" u="none" strike="noStrike" kern="1200" cap="none" spc="0" normalizeH="0" baseline="0" noProof="0" dirty="0">
                <a:ln>
                  <a:noFill/>
                </a:ln>
                <a:solidFill>
                  <a:srgbClr val="FFFFFF"/>
                </a:solidFill>
                <a:effectLst/>
                <a:uLnTx/>
                <a:uFillTx/>
                <a:latin typeface="Times New Roman"/>
                <a:ea typeface="ＭＳ Ｐゴシック"/>
              </a:rPr>
            </a:br>
            <a:r>
              <a:rPr kumimoji="0" lang="ar-EG" sz="2000" b="1" i="0" u="none" strike="noStrike" kern="1200" cap="none" spc="0" normalizeH="0" baseline="0" noProof="0" dirty="0">
                <a:ln>
                  <a:noFill/>
                </a:ln>
                <a:solidFill>
                  <a:srgbClr val="FFFFFF"/>
                </a:solidFill>
                <a:effectLst/>
                <a:uLnTx/>
                <a:uFillTx/>
                <a:latin typeface="Times New Roman"/>
                <a:ea typeface="ＭＳ Ｐゴシック"/>
                <a:hlinkClick r:id="rId6">
                  <a:extLst>
                    <a:ext uri="{A12FA001-AC4F-418D-AE19-62706E023703}">
                      <ahyp:hlinkClr xmlns:ahyp="http://schemas.microsoft.com/office/drawing/2018/hyperlinkcolor" val="tx"/>
                    </a:ext>
                  </a:extLst>
                </a:hlinkClick>
              </a:rPr>
              <a:t>9</a:t>
            </a:r>
            <a:r>
              <a:rPr kumimoji="0" lang="ar-EG" sz="2000" b="1" i="0" u="none" strike="noStrike" kern="1200" cap="none" spc="0" normalizeH="0" baseline="0" noProof="0" dirty="0">
                <a:ln>
                  <a:noFill/>
                </a:ln>
                <a:solidFill>
                  <a:srgbClr val="FFFFFF"/>
                </a:solidFill>
                <a:effectLst/>
                <a:uLnTx/>
                <a:uFillTx/>
                <a:latin typeface="Times New Roman"/>
                <a:ea typeface="ＭＳ Ｐゴシック"/>
              </a:rPr>
              <a:t> فَصَعِدُوا عَلَى عَرْضِ الأَرْضِ، وَأَحَاطُوا بِمُعَسْكَرِ الْقِدِّيسِينَ وَبِالْمَدِينَةِ الْمَحْبُوبَةِ، فَنَزَلَتْ نَارٌ مِنْ عِنْدِ اللهِ مِنَ السَّمَاءِ وَأَكَلَتْهُمْ.</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0" i="0" u="none" strike="noStrike" kern="1200" cap="none" spc="0" normalizeH="0" baseline="0" noProof="0" dirty="0">
                <a:ln>
                  <a:noFill/>
                </a:ln>
                <a:solidFill>
                  <a:srgbClr val="FFFFFF"/>
                </a:solidFill>
                <a:effectLst/>
                <a:uLnTx/>
                <a:uFillTx/>
                <a:latin typeface="Times New Roman"/>
                <a:ea typeface="ＭＳ Ｐゴシック"/>
              </a:rPr>
            </a:br>
            <a:r>
              <a:rPr kumimoji="0" lang="ar-EG" sz="2000" b="1" i="0" u="none" strike="noStrike" kern="1200" cap="none" spc="0" normalizeH="0" baseline="0" noProof="0" dirty="0">
                <a:ln>
                  <a:noFill/>
                </a:ln>
                <a:solidFill>
                  <a:srgbClr val="FFFFFF"/>
                </a:solidFill>
                <a:effectLst/>
                <a:uLnTx/>
                <a:uFillTx/>
                <a:latin typeface="Times New Roman"/>
                <a:ea typeface="ＭＳ Ｐゴシック"/>
                <a:hlinkClick r:id="rId7">
                  <a:extLst>
                    <a:ext uri="{A12FA001-AC4F-418D-AE19-62706E023703}">
                      <ahyp:hlinkClr xmlns:ahyp="http://schemas.microsoft.com/office/drawing/2018/hyperlinkcolor" val="tx"/>
                    </a:ext>
                  </a:extLst>
                </a:hlinkClick>
              </a:rPr>
              <a:t>10</a:t>
            </a:r>
            <a:r>
              <a:rPr kumimoji="0" lang="ar-EG" sz="2000" b="1" i="0" u="none" strike="noStrike" kern="1200" cap="none" spc="0" normalizeH="0" baseline="0" noProof="0" dirty="0">
                <a:ln>
                  <a:noFill/>
                </a:ln>
                <a:solidFill>
                  <a:srgbClr val="FFFFFF"/>
                </a:solidFill>
                <a:effectLst/>
                <a:uLnTx/>
                <a:uFillTx/>
                <a:latin typeface="Times New Roman"/>
                <a:ea typeface="ＭＳ Ｐゴシック"/>
              </a:rPr>
              <a:t> وَإِبْلِيسُ الَّذِي كَانَ يُضِلُّهُمْ طُرِحَ فِي بُحَيْرَةِ النَّارِ وَالْكِبْرِيتِ، حَيْثُ الْوَحْشُ وَالنَّبِيُّ الْكَذَّابُ. وَسَيُعَذَّبُونَ نَهَارًا وَلَيْلًا إِلَى أَبَدِ الآبِدِينَ.</a:t>
            </a: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92810093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ar-SA" altLang="ja-JP" sz="3600" b="1" dirty="0">
                <a:solidFill>
                  <a:schemeClr val="bg1"/>
                </a:solidFill>
                <a:latin typeface="Arial" charset="0"/>
                <a:ea typeface="ＭＳ Ｐゴシック" charset="0"/>
                <a:cs typeface="ＭＳ Ｐゴシック" charset="0"/>
              </a:rPr>
              <a:t>رؤيا ٢٠ : ١١</a:t>
            </a:r>
            <a:br>
              <a:rPr lang="ar-SA" altLang="ja-JP" sz="3600" b="1" dirty="0">
                <a:solidFill>
                  <a:schemeClr val="bg1"/>
                </a:solidFill>
                <a:latin typeface="Arial" charset="0"/>
                <a:ea typeface="ＭＳ Ｐゴシック" charset="0"/>
                <a:cs typeface="ＭＳ Ｐゴシック" charset="0"/>
              </a:rPr>
            </a:br>
            <a:br>
              <a:rPr lang="en-US" altLang="ja-JP" sz="3600" b="1" dirty="0">
                <a:solidFill>
                  <a:schemeClr val="bg1"/>
                </a:solidFill>
                <a:latin typeface="Arial" charset="0"/>
                <a:ea typeface="ＭＳ Ｐゴシック" charset="0"/>
                <a:cs typeface="ＭＳ Ｐゴシック" charset="0"/>
              </a:rPr>
            </a:br>
            <a:r>
              <a:rPr lang="ar-SA" altLang="ja-JP" sz="3600" b="1" dirty="0">
                <a:solidFill>
                  <a:schemeClr val="bg1"/>
                </a:solidFill>
                <a:latin typeface="Arial" charset="0"/>
                <a:ea typeface="ＭＳ Ｐゴシック" charset="0"/>
                <a:cs typeface="ＭＳ Ｐゴシック" charset="0"/>
              </a:rPr>
              <a:t> </a:t>
            </a:r>
            <a:r>
              <a:rPr lang="ar-SA" altLang="ja-JP" b="1" dirty="0">
                <a:solidFill>
                  <a:schemeClr val="bg1"/>
                </a:solidFill>
                <a:latin typeface="Arial" charset="0"/>
                <a:ea typeface="ＭＳ Ｐゴシック" charset="0"/>
                <a:cs typeface="ＭＳ Ｐゴシック" charset="0"/>
              </a:rPr>
              <a:t>ثُمَّ رَأَيْتُ عَرْشاً عَظِيماً أَبْيَضَ</a:t>
            </a:r>
            <a:endParaRPr lang="ar-SA" altLang="ja-JP" sz="3600" b="1" dirty="0">
              <a:solidFill>
                <a:schemeClr val="bg1"/>
              </a:solidFill>
              <a:latin typeface="Arial" charset="0"/>
              <a:ea typeface="ＭＳ Ｐゴシック" charset="0"/>
              <a:cs typeface="ＭＳ Ｐゴシック" charset="0"/>
            </a:endParaRPr>
          </a:p>
        </p:txBody>
      </p:sp>
      <p:pic>
        <p:nvPicPr>
          <p:cNvPr id="1278979"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968984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31 The Books Are Open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6538"/>
            <a:ext cx="91440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1859280"/>
          </a:xfrm>
          <a:effectLst>
            <a:outerShdw blurRad="63500" dist="107763" dir="2700000" algn="ctr" rotWithShape="0">
              <a:srgbClr val="000000">
                <a:alpha val="74998"/>
              </a:srgbClr>
            </a:outerShdw>
          </a:effectLst>
        </p:spPr>
        <p:txBody>
          <a:bodyPr/>
          <a:lstStyle/>
          <a:p>
            <a:pPr eaLnBrk="1" hangingPunct="1">
              <a:defRPr/>
            </a:pPr>
            <a:r>
              <a:rPr lang="ar-SA" b="1" dirty="0">
                <a:latin typeface="Arial" charset="0"/>
                <a:ea typeface="ＭＳ Ｐゴシック" charset="0"/>
              </a:rPr>
              <a:t>رؤيا ٢٠ : ١٢</a:t>
            </a:r>
            <a:br>
              <a:rPr lang="ar-SA" b="1" dirty="0">
                <a:latin typeface="Arial" charset="0"/>
                <a:ea typeface="ＭＳ Ｐゴシック" charset="0"/>
              </a:rPr>
            </a:br>
            <a:br>
              <a:rPr lang="en-US" sz="2800" b="1" dirty="0">
                <a:latin typeface="Arial" charset="0"/>
                <a:ea typeface="ＭＳ Ｐゴシック" charset="0"/>
              </a:rPr>
            </a:br>
            <a:r>
              <a:rPr lang="ar-SA" sz="5400" b="1" dirty="0">
                <a:latin typeface="Arial" charset="0"/>
                <a:ea typeface="ＭＳ Ｐゴシック" charset="0"/>
              </a:rPr>
              <a:t> وَانْفَتَحَتْ أَسْفَارٌ</a:t>
            </a:r>
          </a:p>
        </p:txBody>
      </p:sp>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29818723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v15 thrown into lake of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751"/>
            <a:ext cx="9095778" cy="6829249"/>
          </a:xfrm>
          <a:prstGeom prst="rect">
            <a:avLst/>
          </a:prstGeom>
        </p:spPr>
      </p:pic>
      <p:sp>
        <p:nvSpPr>
          <p:cNvPr id="198659" name="Rectangle 3"/>
          <p:cNvSpPr>
            <a:spLocks noGrp="1" noChangeArrowheads="1"/>
          </p:cNvSpPr>
          <p:nvPr>
            <p:ph type="title"/>
          </p:nvPr>
        </p:nvSpPr>
        <p:spPr>
          <a:xfrm>
            <a:off x="123312" y="3255045"/>
            <a:ext cx="5570320" cy="3402327"/>
          </a:xfrm>
          <a:effectLst/>
        </p:spPr>
        <p:txBody>
          <a:bodyPr/>
          <a:lstStyle/>
          <a:p>
            <a:pPr eaLnBrk="1" hangingPunct="1">
              <a:lnSpc>
                <a:spcPct val="80000"/>
              </a:lnSpc>
              <a:defRPr/>
            </a:pPr>
            <a:r>
              <a:rPr lang="ar-SA" sz="3600" b="1" dirty="0">
                <a:solidFill>
                  <a:schemeClr val="tx1"/>
                </a:solidFill>
                <a:effectLst>
                  <a:glow rad="228600">
                    <a:schemeClr val="bg1"/>
                  </a:glow>
                </a:effectLst>
                <a:latin typeface="Arial" charset="0"/>
                <a:ea typeface="ＭＳ Ｐゴシック" charset="0"/>
              </a:rPr>
              <a:t>رؤيا ٢٠ : ١٥</a:t>
            </a:r>
            <a:br>
              <a:rPr lang="ar-SA" sz="3600" b="1" dirty="0">
                <a:solidFill>
                  <a:schemeClr val="tx1"/>
                </a:solidFill>
                <a:effectLst>
                  <a:glow rad="228600">
                    <a:schemeClr val="bg1"/>
                  </a:glow>
                </a:effectLst>
                <a:latin typeface="Arial" charset="0"/>
                <a:ea typeface="ＭＳ Ｐゴシック" charset="0"/>
              </a:rPr>
            </a:br>
            <a:br>
              <a:rPr lang="en-US" sz="3600" b="1" dirty="0">
                <a:solidFill>
                  <a:schemeClr val="tx1"/>
                </a:solidFill>
                <a:effectLst>
                  <a:glow rad="228600">
                    <a:schemeClr val="bg1"/>
                  </a:glow>
                </a:effectLst>
                <a:latin typeface="Arial" charset="0"/>
                <a:ea typeface="ＭＳ Ｐゴシック" charset="0"/>
              </a:rPr>
            </a:br>
            <a:r>
              <a:rPr lang="ar-SA" sz="4000" b="1" dirty="0">
                <a:solidFill>
                  <a:schemeClr val="tx1"/>
                </a:solidFill>
                <a:effectLst>
                  <a:glow rad="228600">
                    <a:schemeClr val="bg1"/>
                  </a:glow>
                </a:effectLst>
                <a:latin typeface="Arial" charset="0"/>
                <a:ea typeface="ＭＳ Ｐゴシック" charset="0"/>
              </a:rPr>
              <a:t> وَكُلُّ مَنْ لَمْ يُوجَدْ مَكْتُوباً فِي سِفْرِ الْحَيَاةِ طُرِحَ فِي بُحَيْرَةِ النَّارِ.</a:t>
            </a:r>
            <a:r>
              <a:rPr lang="ar-SA" sz="3600" b="1" dirty="0">
                <a:solidFill>
                  <a:schemeClr val="tx1"/>
                </a:solidFill>
                <a:effectLst>
                  <a:glow rad="228600">
                    <a:schemeClr val="bg1"/>
                  </a:glow>
                </a:effectLst>
                <a:latin typeface="Arial" charset="0"/>
                <a:ea typeface="ＭＳ Ｐゴシック" charset="0"/>
              </a:rPr>
              <a:t> </a:t>
            </a: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3013128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21 </a:t>
            </a:r>
          </a:p>
        </p:txBody>
      </p:sp>
    </p:spTree>
    <p:extLst>
      <p:ext uri="{BB962C8B-B14F-4D97-AF65-F5344CB8AC3E}">
        <p14:creationId xmlns:p14="http://schemas.microsoft.com/office/powerpoint/2010/main" val="32441519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 780px-stellar_fireworks_finale_.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91025" y="0"/>
            <a:ext cx="4933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a:ea typeface="ＭＳ Ｐゴシック" charset="0"/>
                <a:cs typeface="Arial"/>
              </a:rPr>
              <a:t>تكوين 1- 3</a:t>
            </a:r>
            <a:endParaRPr kumimoji="0" lang="en-US" sz="2800" b="1" i="1" u="sng"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a:ea typeface="ＭＳ Ｐゴシック" charset="0"/>
                <a:cs typeface="Arial"/>
              </a:rPr>
              <a:t>رؤيا 20- 22</a:t>
            </a:r>
            <a:endParaRPr kumimoji="0" lang="en-US" sz="2800" b="1" i="1" u="sng"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90" name="Text Box 18"/>
          <p:cNvSpPr txBox="1">
            <a:spLocks noChangeArrowheads="1"/>
          </p:cNvSpPr>
          <p:nvPr/>
        </p:nvSpPr>
        <p:spPr bwMode="auto">
          <a:xfrm>
            <a:off x="317500" y="15525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r" defTabSz="914400" fontAlgn="base">
              <a:spcBef>
                <a:spcPct val="0"/>
              </a:spcBef>
              <a:spcAft>
                <a:spcPct val="0"/>
              </a:spcAf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lang="ar-JO" sz="3600" b="1" dirty="0">
                <a:solidFill>
                  <a:srgbClr val="FFFFFF"/>
                </a:solidFill>
                <a:latin typeface="Arial" panose="020B0604020202020204" pitchFamily="34" charset="0"/>
                <a:cs typeface="Arial" panose="020B0604020202020204" pitchFamily="34" charset="0"/>
              </a:rPr>
              <a:t>فِي ٱلْبَدْءِ خَلَقَ ٱللهُ </a:t>
            </a:r>
            <a:r>
              <a:rPr lang="ar-JO" sz="3600" b="1" dirty="0">
                <a:solidFill>
                  <a:srgbClr val="FFFF00"/>
                </a:solidFill>
                <a:latin typeface="Arial" panose="020B0604020202020204" pitchFamily="34" charset="0"/>
                <a:cs typeface="Arial" panose="020B0604020202020204" pitchFamily="34" charset="0"/>
              </a:rPr>
              <a:t>ٱلسَّمَاوَاتِ</a:t>
            </a:r>
          </a:p>
          <a:p>
            <a:pPr marL="0" lvl="0" indent="0" algn="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 وَٱلْأَرْضَ</a:t>
            </a:r>
            <a:r>
              <a:rPr lang="ar-JO" sz="3600" b="1" dirty="0">
                <a:solidFill>
                  <a:srgbClr val="FFFFFF"/>
                </a:solidFill>
                <a:latin typeface="Arial" panose="020B0604020202020204" pitchFamily="34" charset="0"/>
                <a:cs typeface="Arial" panose="020B0604020202020204" pitchFamily="34" charset="0"/>
              </a:rPr>
              <a:t>." (1: 1).</a:t>
            </a:r>
            <a:endPar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91" name="Text Box 19"/>
          <p:cNvSpPr txBox="1">
            <a:spLocks noChangeArrowheads="1"/>
          </p:cNvSpPr>
          <p:nvPr/>
        </p:nvSpPr>
        <p:spPr bwMode="auto">
          <a:xfrm>
            <a:off x="4572000" y="15525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 ثُمَّ رَأَيْتُ </a:t>
            </a:r>
          </a:p>
          <a:p>
            <a:pPr marL="0" lvl="0" indent="0" algn="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سَمَاءً جَدِيدَةً </a:t>
            </a:r>
          </a:p>
          <a:p>
            <a:pPr marL="0" lvl="0" indent="0" algn="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وَأَرْضًا جَدِيدَةً</a:t>
            </a:r>
            <a:r>
              <a:rPr lang="ar-JO" sz="3600" b="1" dirty="0">
                <a:solidFill>
                  <a:srgbClr val="FFFFFF"/>
                </a:solidFill>
                <a:latin typeface="Arial" panose="020B0604020202020204" pitchFamily="34" charset="0"/>
                <a:cs typeface="Arial" panose="020B0604020202020204" pitchFamily="34" charset="0"/>
              </a:rPr>
              <a:t>."(21: 1).</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175</a:t>
            </a:r>
          </a:p>
        </p:txBody>
      </p:sp>
    </p:spTree>
    <p:extLst>
      <p:ext uri="{BB962C8B-B14F-4D97-AF65-F5344CB8AC3E}">
        <p14:creationId xmlns:p14="http://schemas.microsoft.com/office/powerpoint/2010/main" val="11402221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ar-JO" dirty="0">
                <a:latin typeface="Arial" panose="020B0604020202020204" pitchFamily="34" charset="0"/>
                <a:ea typeface="ＭＳ Ｐゴシック" pitchFamily="-111" charset="-128"/>
                <a:cs typeface="Arial" panose="020B0604020202020204" pitchFamily="34" charset="0"/>
              </a:rPr>
              <a:t>المدينة المكعّبة</a:t>
            </a:r>
            <a:endParaRPr lang="en-US" dirty="0">
              <a:latin typeface="Arial" panose="020B0604020202020204" pitchFamily="34" charset="0"/>
              <a:ea typeface="ＭＳ Ｐゴシック" pitchFamily="-111" charset="-128"/>
              <a:cs typeface="Arial" panose="020B0604020202020204" pitchFamily="34" charset="0"/>
            </a:endParaRPr>
          </a:p>
        </p:txBody>
      </p:sp>
      <p:sp>
        <p:nvSpPr>
          <p:cNvPr id="250883" name="Text Box 4"/>
          <p:cNvSpPr txBox="1">
            <a:spLocks noChangeArrowheads="1"/>
          </p:cNvSpPr>
          <p:nvPr/>
        </p:nvSpPr>
        <p:spPr bwMode="auto">
          <a:xfrm>
            <a:off x="8366125"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184</a:t>
            </a:r>
          </a:p>
        </p:txBody>
      </p:sp>
    </p:spTree>
    <p:extLst>
      <p:ext uri="{BB962C8B-B14F-4D97-AF65-F5344CB8AC3E}">
        <p14:creationId xmlns:p14="http://schemas.microsoft.com/office/powerpoint/2010/main" val="138936140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2" name="Picture 1"/>
          <p:cNvPicPr>
            <a:picLocks noChangeAspect="1"/>
          </p:cNvPicPr>
          <p:nvPr/>
        </p:nvPicPr>
        <p:blipFill>
          <a:blip r:embed="rId4"/>
          <a:stretch>
            <a:fillRect/>
          </a:stretch>
        </p:blipFill>
        <p:spPr>
          <a:xfrm>
            <a:off x="0" y="0"/>
            <a:ext cx="4646341" cy="6858000"/>
          </a:xfrm>
          <a:prstGeom prst="rect">
            <a:avLst/>
          </a:prstGeom>
        </p:spPr>
      </p:pic>
      <p:sp>
        <p:nvSpPr>
          <p:cNvPr id="1361923" name="Rectangle 2"/>
          <p:cNvSpPr>
            <a:spLocks noGrp="1" noChangeArrowheads="1"/>
          </p:cNvSpPr>
          <p:nvPr>
            <p:ph type="ctrTitle"/>
          </p:nvPr>
        </p:nvSpPr>
        <p:spPr>
          <a:xfrm>
            <a:off x="0" y="4874520"/>
            <a:ext cx="9144000" cy="1432282"/>
          </a:xfrm>
        </p:spPr>
        <p:txBody>
          <a:bodyPr/>
          <a:lstStyle/>
          <a:p>
            <a:r>
              <a:rPr lang="ar-SA" sz="6000" b="1" dirty="0">
                <a:effectLst>
                  <a:glow rad="177800">
                    <a:schemeClr val="tx1"/>
                  </a:glow>
                </a:effectLst>
                <a:latin typeface="Arial" charset="0"/>
                <a:ea typeface="ＭＳ Ｐゴシック" charset="0"/>
              </a:rPr>
              <a:t>مُهَيَّأَةً كَعَرُوسٍ مُزَيَّنَةٍ لِرَجُلِهَا</a:t>
            </a:r>
            <a:endParaRPr lang="en-US" sz="6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206085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b="1" dirty="0">
                <a:solidFill>
                  <a:schemeClr val="bg1"/>
                </a:solidFill>
                <a:ea typeface="ＭＳ Ｐゴシック" charset="0"/>
              </a:rPr>
              <a:t>كان يسوع ذا صلة في السبعينيات</a:t>
            </a:r>
            <a:endParaRPr lang="en-US" sz="3200" b="1"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523744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ar-JO" sz="3200" b="1" dirty="0">
                <a:solidFill>
                  <a:srgbClr val="FFFFFF"/>
                </a:solidFill>
                <a:latin typeface="Arial" panose="020B0604020202020204" pitchFamily="34" charset="0"/>
                <a:ea typeface="ＭＳ Ｐゴシック" charset="0"/>
                <a:cs typeface="Arial" panose="020B0604020202020204" pitchFamily="34" charset="0"/>
              </a:rPr>
              <a:t>أورشليم الجديدة فوق أورشليم الحالية</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37990" name="Text Box 6"/>
          <p:cNvSpPr txBox="1">
            <a:spLocks noChangeArrowheads="1"/>
          </p:cNvSpPr>
          <p:nvPr/>
        </p:nvSpPr>
        <p:spPr bwMode="auto">
          <a:xfrm>
            <a:off x="8366125" y="76200"/>
            <a:ext cx="698500" cy="461963"/>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122983754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22 </a:t>
            </a:r>
          </a:p>
        </p:txBody>
      </p:sp>
    </p:spTree>
    <p:extLst>
      <p:ext uri="{BB962C8B-B14F-4D97-AF65-F5344CB8AC3E}">
        <p14:creationId xmlns:p14="http://schemas.microsoft.com/office/powerpoint/2010/main" val="4161279259"/>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ar-SA" sz="4000" b="1" dirty="0">
                <a:effectLst>
                  <a:glow rad="177800">
                    <a:schemeClr val="tx1"/>
                  </a:glow>
                </a:effectLst>
                <a:latin typeface="Arial" charset="0"/>
                <a:ea typeface="ＭＳ Ｐゴシック" charset="0"/>
              </a:rPr>
              <a:t>يشجعنا المسيح على الحياة كما لو أنه يمكن</a:t>
            </a:r>
            <a:br>
              <a:rPr lang="ar-JO" sz="4000" b="1" dirty="0">
                <a:effectLst>
                  <a:glow rad="177800">
                    <a:schemeClr val="tx1"/>
                  </a:glow>
                </a:effectLst>
                <a:latin typeface="Arial" charset="0"/>
                <a:ea typeface="ＭＳ Ｐゴシック" charset="0"/>
              </a:rPr>
            </a:br>
            <a:r>
              <a:rPr lang="ar-SA" sz="4000" b="1" dirty="0">
                <a:effectLst>
                  <a:glow rad="177800">
                    <a:schemeClr val="tx1"/>
                  </a:glow>
                </a:effectLst>
                <a:latin typeface="Arial" charset="0"/>
                <a:ea typeface="ＭＳ Ｐゴシック" charset="0"/>
              </a:rPr>
              <a:t> أن يأتي في أي لحظة</a:t>
            </a:r>
            <a:br>
              <a:rPr lang="ar-JO" sz="4000" b="1" dirty="0">
                <a:effectLst>
                  <a:glow rad="177800">
                    <a:schemeClr val="tx1"/>
                  </a:glow>
                </a:effectLst>
                <a:latin typeface="Arial" charset="0"/>
                <a:ea typeface="ＭＳ Ｐゴシック" charset="0"/>
              </a:rPr>
            </a:br>
            <a:r>
              <a:rPr lang="ar-JO" sz="4000" b="1" dirty="0">
                <a:effectLst>
                  <a:glow rad="177800">
                    <a:schemeClr val="tx1"/>
                  </a:glow>
                </a:effectLst>
                <a:latin typeface="Arial" charset="0"/>
                <a:ea typeface="ＭＳ Ｐゴシック" charset="0"/>
              </a:rPr>
              <a:t>(22: 7- 17)</a:t>
            </a:r>
            <a:endParaRPr lang="en-US" sz="54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1769" y="3573757"/>
            <a:ext cx="7324559" cy="821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marR="0" lvl="0" indent="-360363" algn="l" defTabSz="457200" rtl="0" eaLnBrk="0" fontAlgn="base" latinLnBrk="0" hangingPunct="0">
              <a:lnSpc>
                <a:spcPct val="100000"/>
              </a:lnSpc>
              <a:spcBef>
                <a:spcPct val="0"/>
              </a:spcBef>
              <a:spcAft>
                <a:spcPct val="0"/>
              </a:spcAft>
              <a:buClrTx/>
              <a:buSzTx/>
              <a:buFont typeface="Arial"/>
              <a:buChar char="•"/>
              <a:tabLst/>
              <a:defRPr/>
            </a:pP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"هَا أَنَا آتِي سَرِيعًا!"</a:t>
            </a: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(22: 7)</a:t>
            </a:r>
            <a:endParaRPr kumimoji="0" lang="en-US" sz="3600" b="1" i="0" u="none" strike="noStrike" kern="1200" cap="none" spc="0" normalizeH="0" baseline="0" noProof="0" dirty="0">
              <a:ln>
                <a:noFill/>
              </a:ln>
              <a:solidFill>
                <a:srgbClr val="CC0000"/>
              </a:solidFill>
              <a:effectLst>
                <a:glow rad="177800">
                  <a:srgbClr val="000000"/>
                </a:glow>
              </a:effectLst>
              <a:uLnTx/>
              <a:uFillTx/>
              <a:latin typeface="Arial" charset="0"/>
              <a:ea typeface="ＭＳ Ｐゴシック" charset="0"/>
              <a:cs typeface="Arial"/>
            </a:endParaRPr>
          </a:p>
        </p:txBody>
      </p:sp>
      <p:sp>
        <p:nvSpPr>
          <p:cNvPr id="3" name="Rectangle 2"/>
          <p:cNvSpPr/>
          <p:nvPr/>
        </p:nvSpPr>
        <p:spPr>
          <a:xfrm rot="20639860">
            <a:off x="6619333" y="2967334"/>
            <a:ext cx="192713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البركة!</a:t>
            </a:r>
            <a:endParaRPr kumimoji="0" 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1197609" y="4458969"/>
            <a:ext cx="4604101" cy="2053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algn="l" defTabSz="457200" rtl="0"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230188" marR="0" lvl="0" indent="-230188" algn="r" defTabSz="4572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a:t>
            </a:r>
            <a:endPar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230188" marR="0" lvl="0" indent="-230188" algn="r" defTabSz="4572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طُوبَى لِمَنْ يَحْفَظُ أَقْوَالَ نُبُوَّةِ هَذَا ٱلْكِتَابِ»</a:t>
            </a:r>
          </a:p>
        </p:txBody>
      </p:sp>
    </p:spTree>
    <p:extLst>
      <p:ext uri="{BB962C8B-B14F-4D97-AF65-F5344CB8AC3E}">
        <p14:creationId xmlns:p14="http://schemas.microsoft.com/office/powerpoint/2010/main" val="3887788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744"/>
            <a:ext cx="9183863" cy="6011256"/>
          </a:xfrm>
          <a:prstGeom prst="rect">
            <a:avLst/>
          </a:prstGeom>
        </p:spPr>
      </p:pic>
      <p:sp>
        <p:nvSpPr>
          <p:cNvPr id="1361923" name="Rectangle 2"/>
          <p:cNvSpPr>
            <a:spLocks noGrp="1" noChangeArrowheads="1"/>
          </p:cNvSpPr>
          <p:nvPr>
            <p:ph type="ctrTitle"/>
          </p:nvPr>
        </p:nvSpPr>
        <p:spPr>
          <a:xfrm>
            <a:off x="-1" y="29114"/>
            <a:ext cx="9144000" cy="759898"/>
          </a:xfrm>
        </p:spPr>
        <p:txBody>
          <a:bodyPr/>
          <a:lstStyle/>
          <a:p>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الفكرة الرئيسية في رؤيا 21- 22</a:t>
            </a:r>
            <a:endParaRPr lang="en-US" sz="48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862" y="1029772"/>
            <a:ext cx="9144000" cy="2245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SA" sz="4400" b="1" i="0"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rPr>
              <a:t>إن عيش</a:t>
            </a:r>
            <a:r>
              <a:rPr kumimoji="0" lang="ar-SA" sz="4400" b="1" i="0"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المسيح </a:t>
            </a:r>
            <a:r>
              <a:rPr kumimoji="0" lang="ar-SA" sz="4400" b="1" i="0"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rPr>
              <a:t>معنا</a:t>
            </a:r>
            <a:endParaRPr kumimoji="0" lang="ar-JO" sz="4400" b="1" i="0"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i="0"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rPr>
              <a:t>يشجعنا على العيش </a:t>
            </a:r>
            <a:r>
              <a:rPr kumimoji="0" lang="ar-SA" sz="4400" b="1" i="0"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للمسيح </a:t>
            </a:r>
          </a:p>
        </p:txBody>
      </p:sp>
    </p:spTree>
    <p:extLst>
      <p:ext uri="{BB962C8B-B14F-4D97-AF65-F5344CB8AC3E}">
        <p14:creationId xmlns:p14="http://schemas.microsoft.com/office/powerpoint/2010/main" val="246691503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4AACE1-03DA-504C-80E8-4D8195030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 y="0"/>
            <a:ext cx="9134273" cy="60895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rtl="1">
              <a:defRPr/>
            </a:pPr>
            <a:r>
              <a:rPr lang="ar-JO" sz="6000" b="1" dirty="0">
                <a:effectLst>
                  <a:glow rad="127000">
                    <a:schemeClr val="tx1"/>
                  </a:glow>
                </a:effectLst>
                <a:latin typeface="Arial" charset="0"/>
                <a:ea typeface="ＭＳ Ｐゴシック" charset="0"/>
                <a:cs typeface="ＭＳ Ｐゴシック" charset="0"/>
              </a:rPr>
              <a:t>كيف نكون </a:t>
            </a:r>
            <a:r>
              <a:rPr lang="ar-JO" sz="6000" b="1" dirty="0">
                <a:solidFill>
                  <a:srgbClr val="FFFF00"/>
                </a:solidFill>
                <a:effectLst>
                  <a:glow rad="127000">
                    <a:schemeClr val="tx1"/>
                  </a:glow>
                </a:effectLst>
                <a:latin typeface="Arial" charset="0"/>
                <a:ea typeface="ＭＳ Ｐゴシック" charset="0"/>
                <a:cs typeface="ＭＳ Ｐゴシック" charset="0"/>
              </a:rPr>
              <a:t>منتصرين</a:t>
            </a:r>
            <a:r>
              <a:rPr lang="ar-JO" sz="6000" b="1" dirty="0">
                <a:effectLst>
                  <a:glow rad="127000">
                    <a:schemeClr val="tx1"/>
                  </a:glow>
                </a:effectLst>
                <a:latin typeface="Arial" charset="0"/>
                <a:ea typeface="ＭＳ Ｐゴシック" charset="0"/>
                <a:cs typeface="ＭＳ Ｐゴシック" charset="0"/>
              </a:rPr>
              <a:t> في المسيح؟</a:t>
            </a:r>
          </a:p>
        </p:txBody>
      </p:sp>
      <p:sp>
        <p:nvSpPr>
          <p:cNvPr id="3" name="Rectangle 2">
            <a:extLst>
              <a:ext uri="{FF2B5EF4-FFF2-40B4-BE49-F238E27FC236}">
                <a16:creationId xmlns:a16="http://schemas.microsoft.com/office/drawing/2014/main" id="{C198E88B-836F-EF40-A294-CBFD0E8730B8}"/>
              </a:ext>
            </a:extLst>
          </p:cNvPr>
          <p:cNvSpPr txBox="1">
            <a:spLocks noChangeArrowheads="1"/>
          </p:cNvSpPr>
          <p:nvPr/>
        </p:nvSpPr>
        <p:spPr bwMode="auto">
          <a:xfrm>
            <a:off x="0" y="273201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ماذا نحتاج أن نفهم عن يسوع من أجل الإنتصار؟</a:t>
            </a:r>
          </a:p>
        </p:txBody>
      </p:sp>
      <p:sp>
        <p:nvSpPr>
          <p:cNvPr id="5" name="Rectangle 2">
            <a:extLst>
              <a:ext uri="{FF2B5EF4-FFF2-40B4-BE49-F238E27FC236}">
                <a16:creationId xmlns:a16="http://schemas.microsoft.com/office/drawing/2014/main" id="{A3230F26-CEBA-AA49-BD5C-5011DFCE67F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رؤيا يوحنا</a:t>
            </a:r>
          </a:p>
        </p:txBody>
      </p:sp>
    </p:spTree>
    <p:extLst>
      <p:ext uri="{BB962C8B-B14F-4D97-AF65-F5344CB8AC3E}">
        <p14:creationId xmlns:p14="http://schemas.microsoft.com/office/powerpoint/2010/main" val="143050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3073862"/>
          </a:xfrm>
        </p:spPr>
        <p:txBody>
          <a:bodyPr/>
          <a:lstStyle/>
          <a:p>
            <a:pPr rtl="1"/>
            <a:r>
              <a:rPr lang="ar-JO" sz="6000" b="1" dirty="0">
                <a:effectLst>
                  <a:glow rad="215900">
                    <a:schemeClr val="tx1"/>
                  </a:glow>
                </a:effectLst>
                <a:latin typeface="Arial" charset="0"/>
                <a:ea typeface="ＭＳ Ｐゴシック" charset="0"/>
              </a:rPr>
              <a:t>يسوع </a:t>
            </a:r>
            <a:r>
              <a:rPr lang="ar-JO" sz="6000" b="1" dirty="0">
                <a:solidFill>
                  <a:srgbClr val="FFFF00"/>
                </a:solidFill>
                <a:effectLst>
                  <a:glow rad="215900">
                    <a:schemeClr val="tx1"/>
                  </a:glow>
                </a:effectLst>
                <a:latin typeface="Arial" charset="0"/>
                <a:ea typeface="ＭＳ Ｐゴシック" charset="0"/>
              </a:rPr>
              <a:t>يحكم</a:t>
            </a:r>
            <a:r>
              <a:rPr lang="ar-JO" sz="6000" b="1" dirty="0">
                <a:effectLst>
                  <a:glow rad="215900">
                    <a:schemeClr val="tx1"/>
                  </a:glow>
                </a:effectLst>
                <a:latin typeface="Arial" charset="0"/>
                <a:ea typeface="ＭＳ Ｐゴシック" charset="0"/>
              </a:rPr>
              <a:t> العالم! </a:t>
            </a:r>
            <a:br>
              <a:rPr lang="ar-JO" sz="6000" b="1" dirty="0">
                <a:effectLst>
                  <a:glow rad="215900">
                    <a:schemeClr val="tx1"/>
                  </a:glow>
                </a:effectLst>
                <a:latin typeface="Arial" charset="0"/>
                <a:ea typeface="ＭＳ Ｐゴシック" charset="0"/>
              </a:rPr>
            </a:br>
            <a:r>
              <a:rPr lang="ar-JO" sz="6000" b="1" dirty="0">
                <a:effectLst>
                  <a:glow rad="215900">
                    <a:schemeClr val="tx1"/>
                  </a:glow>
                </a:effectLst>
                <a:latin typeface="Arial" charset="0"/>
                <a:ea typeface="ＭＳ Ｐゴシック" charset="0"/>
              </a:rPr>
              <a:t>لهذا يمكنه التعامل مع مشكلتك الصغيرة.</a:t>
            </a:r>
          </a:p>
        </p:txBody>
      </p:sp>
      <p:sp>
        <p:nvSpPr>
          <p:cNvPr id="7" name="Rectangle 2"/>
          <p:cNvSpPr txBox="1">
            <a:spLocks noChangeArrowheads="1"/>
          </p:cNvSpPr>
          <p:nvPr/>
        </p:nvSpPr>
        <p:spPr bwMode="auto">
          <a:xfrm>
            <a:off x="2886075" y="5825013"/>
            <a:ext cx="6247693" cy="104810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a:rPr>
              <a:t>فكرة سفر رؤيا الكبيرة</a:t>
            </a:r>
          </a:p>
        </p:txBody>
      </p:sp>
    </p:spTree>
    <p:extLst>
      <p:ext uri="{BB962C8B-B14F-4D97-AF65-F5344CB8AC3E}">
        <p14:creationId xmlns:p14="http://schemas.microsoft.com/office/powerpoint/2010/main" val="2229651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b="1"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مخطط سفر الرؤيا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الكنائس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3</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247911"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مستقبلنا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flipH="1">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3538284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3798"/>
            <a:ext cx="9117770" cy="4558885"/>
          </a:xfrm>
          <a:prstGeom prst="rect">
            <a:avLst/>
          </a:prstGeom>
        </p:spPr>
      </p:pic>
      <p:sp>
        <p:nvSpPr>
          <p:cNvPr id="1361923" name="Rectangle 2"/>
          <p:cNvSpPr>
            <a:spLocks noGrp="1" noChangeArrowheads="1"/>
          </p:cNvSpPr>
          <p:nvPr>
            <p:ph type="ctrTitle"/>
          </p:nvPr>
        </p:nvSpPr>
        <p:spPr>
          <a:xfrm>
            <a:off x="0" y="1538560"/>
            <a:ext cx="9117770" cy="1859620"/>
          </a:xfrm>
        </p:spPr>
        <p:txBody>
          <a:bodyPr anchor="t"/>
          <a:lstStyle/>
          <a:p>
            <a:r>
              <a:rPr lang="ar-JO" sz="4000" b="1" dirty="0">
                <a:effectLst>
                  <a:glow rad="177800">
                    <a:schemeClr val="tx1"/>
                  </a:glow>
                </a:effectLst>
                <a:latin typeface="Arial" panose="020B0604020202020204" pitchFamily="34" charset="0"/>
                <a:ea typeface="ＭＳ Ｐゴシック" charset="0"/>
                <a:cs typeface="Arial" panose="020B0604020202020204" pitchFamily="34" charset="0"/>
              </a:rPr>
              <a:t>للذين في مرحلة ما قبل أن يكونوا مسيحيين: هل خضعتم لسيادة المسيح عليكم؟</a:t>
            </a:r>
            <a:br>
              <a:rPr lang="ar-JO" sz="4000" b="1" dirty="0">
                <a:effectLst>
                  <a:glow rad="177800">
                    <a:schemeClr val="tx1"/>
                  </a:glow>
                </a:effectLst>
                <a:latin typeface="Arial" panose="020B0604020202020204" pitchFamily="34" charset="0"/>
                <a:ea typeface="ＭＳ Ｐゴシック" charset="0"/>
                <a:cs typeface="Arial" panose="020B0604020202020204" pitchFamily="34" charset="0"/>
              </a:rPr>
            </a:br>
            <a:endParaRPr lang="en-US" sz="4000"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D9FD56E-934D-4544-A48B-F5AE140AA3AA}"/>
              </a:ext>
            </a:extLst>
          </p:cNvPr>
          <p:cNvSpPr txBox="1">
            <a:spLocks noChangeArrowheads="1"/>
          </p:cNvSpPr>
          <p:nvPr/>
        </p:nvSpPr>
        <p:spPr bwMode="auto">
          <a:xfrm>
            <a:off x="-1" y="3523240"/>
            <a:ext cx="9117770" cy="1451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للمسيحيين:</a:t>
            </a:r>
            <a:r>
              <a:rPr kumimoji="0" lang="ar-JO" sz="4000" b="1" i="0" u="none" strike="noStrike" kern="0" cap="none" spc="0" normalizeH="0" noProof="0" dirty="0">
                <a:ln>
                  <a:noFill/>
                </a:ln>
                <a:solidFill>
                  <a:srgbClr val="FFFFFF"/>
                </a:solidFill>
                <a:effectLst>
                  <a:glow rad="177800">
                    <a:srgbClr val="000000"/>
                  </a:glow>
                </a:effectLst>
                <a:uLnTx/>
                <a:uFillTx/>
                <a:latin typeface="Arial" charset="0"/>
                <a:ea typeface="ＭＳ Ｐゴシック" charset="0"/>
                <a:cs typeface="Arial"/>
              </a:rPr>
              <a:t> ما القضية التي تريدون أن تعهدوا بها للمسيح اليوم؟</a:t>
            </a:r>
            <a:endParaRPr kumimoji="0" lang="en-US" sz="4000" b="1" i="0" u="none" strike="noStrike" kern="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32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23"/>
                                        </p:tgtEl>
                                        <p:attrNameLst>
                                          <p:attrName>style.visibility</p:attrName>
                                        </p:attrNameLst>
                                      </p:cBhvr>
                                      <p:to>
                                        <p:strVal val="visible"/>
                                      </p:to>
                                    </p:set>
                                    <p:animEffect transition="in" filter="blinds(horizontal)">
                                      <p:cBhvr>
                                        <p:cTn id="7" dur="500"/>
                                        <p:tgtEl>
                                          <p:spTgt spid="13619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23" grpId="0"/>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9476424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sz="4800" dirty="0">
                <a:solidFill>
                  <a:srgbClr val="FFFFFF"/>
                </a:solidFill>
                <a:latin typeface="Arail"/>
                <a:ea typeface="ＭＳ Ｐゴシック" charset="0"/>
                <a:cs typeface="Arail"/>
              </a:rPr>
              <a:t>لكن يسوع أصبح جبانًا</a:t>
            </a:r>
            <a:endParaRPr lang="en-US" sz="36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30298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1003"/>
            <a:ext cx="9144000" cy="1054250"/>
          </a:xfrm>
        </p:spPr>
        <p:txBody>
          <a:bodyPr/>
          <a:lstStyle/>
          <a:p>
            <a:r>
              <a:rPr lang="en-US" sz="4000" b="1" dirty="0">
                <a:effectLst>
                  <a:outerShdw blurRad="38100" dist="38100" dir="2700000" algn="tl">
                    <a:srgbClr val="000000">
                      <a:alpha val="43137"/>
                    </a:srgbClr>
                  </a:outerShdw>
                </a:effectLst>
              </a:rPr>
              <a:t>What</a:t>
            </a:r>
            <a:r>
              <a:rPr lang="uk-UA" sz="4000" b="1" dirty="0">
                <a:effectLst>
                  <a:outerShdw blurRad="38100" dist="38100" dir="2700000" algn="tl">
                    <a:srgbClr val="000000">
                      <a:alpha val="43137"/>
                    </a:srgbClr>
                  </a:outerShdw>
                </a:effectLst>
              </a:rPr>
              <a:t>'</a:t>
            </a:r>
            <a:r>
              <a:rPr lang="en-US" sz="4000" b="1" dirty="0">
                <a:effectLst>
                  <a:outerShdw blurRad="38100" dist="38100" dir="2700000" algn="tl">
                    <a:srgbClr val="000000">
                      <a:alpha val="43137"/>
                    </a:srgbClr>
                  </a:outerShdw>
                </a:effectLst>
              </a:rPr>
              <a:t>s the big deal about Jesus?</a:t>
            </a:r>
          </a:p>
        </p:txBody>
      </p:sp>
      <p:pic>
        <p:nvPicPr>
          <p:cNvPr id="5" name="Picture 4"/>
          <p:cNvPicPr>
            <a:picLocks noChangeAspect="1"/>
          </p:cNvPicPr>
          <p:nvPr/>
        </p:nvPicPr>
        <p:blipFill>
          <a:blip r:embed="rId3"/>
          <a:stretch>
            <a:fillRect/>
          </a:stretch>
        </p:blipFill>
        <p:spPr>
          <a:xfrm>
            <a:off x="203200" y="0"/>
            <a:ext cx="8725191" cy="6858000"/>
          </a:xfrm>
          <a:prstGeom prst="rect">
            <a:avLst/>
          </a:prstGeom>
        </p:spPr>
      </p:pic>
    </p:spTree>
    <p:extLst>
      <p:ext uri="{BB962C8B-B14F-4D97-AF65-F5344CB8AC3E}">
        <p14:creationId xmlns:p14="http://schemas.microsoft.com/office/powerpoint/2010/main" val="264479779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25788" y="76200"/>
            <a:ext cx="9144000" cy="914400"/>
          </a:xfrm>
          <a:effectLst>
            <a:outerShdw blurRad="63500" dist="35921" dir="2700000" algn="ctr" rotWithShape="0">
              <a:srgbClr val="FF0000">
                <a:alpha val="74998"/>
              </a:srgbClr>
            </a:outerShdw>
          </a:effectLst>
        </p:spPr>
        <p:txBody>
          <a:bodyPr/>
          <a:lstStyle/>
          <a:p>
            <a:pPr rtl="1">
              <a:defRPr/>
            </a:pPr>
            <a:r>
              <a:rPr lang="ar-EG" b="1" dirty="0">
                <a:solidFill>
                  <a:srgbClr val="FFFFFF"/>
                </a:solidFill>
                <a:ea typeface="ＭＳ Ｐゴシック" charset="0"/>
              </a:rPr>
              <a:t>هنا صار يسوع رجل الكهف</a:t>
            </a:r>
            <a:endParaRPr lang="en-US" sz="3200" b="1" dirty="0">
              <a:solidFill>
                <a:srgbClr val="FFFFFF"/>
              </a:solidFill>
              <a:ea typeface="ＭＳ Ｐゴシック" charset="0"/>
            </a:endParaRPr>
          </a:p>
        </p:txBody>
      </p:sp>
      <p:pic>
        <p:nvPicPr>
          <p:cNvPr id="667651"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0187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305800" cy="1152525"/>
          </a:xfrm>
          <a:effectLst>
            <a:outerShdw blurRad="63500" dist="35921" dir="2700000" algn="ctr" rotWithShape="0">
              <a:srgbClr val="FF0000">
                <a:alpha val="74998"/>
              </a:srgbClr>
            </a:outerShdw>
          </a:effectLst>
        </p:spPr>
        <p:txBody>
          <a:bodyPr/>
          <a:lstStyle/>
          <a:p>
            <a:pPr rtl="1">
              <a:defRPr/>
            </a:pPr>
            <a:r>
              <a:rPr lang="ar-EG" sz="6000" dirty="0">
                <a:solidFill>
                  <a:srgbClr val="FFFFFF"/>
                </a:solidFill>
                <a:ea typeface="ＭＳ Ｐゴシック" charset="0"/>
              </a:rPr>
              <a:t>يسوع هو الملك الحقيقي!</a:t>
            </a:r>
            <a:endParaRPr lang="en-US" dirty="0">
              <a:solidFill>
                <a:srgbClr val="FFFFFF"/>
              </a:solidFill>
              <a:ea typeface="ＭＳ Ｐゴシック" charset="0"/>
            </a:endParaRPr>
          </a:p>
        </p:txBody>
      </p:sp>
      <p:sp>
        <p:nvSpPr>
          <p:cNvPr id="3075" name="Rectangle 3"/>
          <p:cNvSpPr>
            <a:spLocks noGrp="1" noChangeArrowheads="1"/>
          </p:cNvSpPr>
          <p:nvPr>
            <p:ph type="subTitle" idx="1"/>
          </p:nvPr>
        </p:nvSpPr>
        <p:spPr>
          <a:xfrm>
            <a:off x="5436096" y="2421948"/>
            <a:ext cx="3481387" cy="3024188"/>
          </a:xfrm>
          <a:effectLst>
            <a:outerShdw blurRad="63500" dist="35921" dir="2700000" algn="ctr" rotWithShape="0">
              <a:schemeClr val="tx2">
                <a:alpha val="74998"/>
              </a:schemeClr>
            </a:outerShdw>
          </a:effectLst>
        </p:spPr>
        <p:txBody>
          <a:bodyPr/>
          <a:lstStyle/>
          <a:p>
            <a:pPr>
              <a:defRPr/>
            </a:pPr>
            <a:r>
              <a:rPr lang="ar-SA" sz="6000" b="1" i="1" dirty="0">
                <a:ln>
                  <a:solidFill>
                    <a:srgbClr val="000000"/>
                  </a:solidFill>
                </a:ln>
                <a:solidFill>
                  <a:srgbClr val="FFFFFF"/>
                </a:solidFill>
                <a:effectLst>
                  <a:glow rad="139700">
                    <a:schemeClr val="accent4">
                      <a:satMod val="175000"/>
                      <a:alpha val="40000"/>
                    </a:schemeClr>
                  </a:glow>
                </a:effectLst>
                <a:ea typeface="ＭＳ Ｐゴシック" charset="0"/>
              </a:rPr>
              <a:t>انتصار المسيح</a:t>
            </a:r>
            <a:endParaRPr lang="en-US" sz="6000" b="1"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318</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36653655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4" descr="Domit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4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6" name="Picture 5" descr="Domit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51950" y="1347788"/>
            <a:ext cx="29305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3048000" y="277813"/>
            <a:ext cx="5638800" cy="847725"/>
          </a:xfrm>
          <a:solidFill>
            <a:srgbClr val="FF0000"/>
          </a:solidFill>
        </p:spPr>
        <p:txBody>
          <a:bodyPr/>
          <a:lstStyle/>
          <a:p>
            <a:pPr rtl="1" eaLnBrk="1" hangingPunct="1">
              <a:defRPr/>
            </a:pPr>
            <a:r>
              <a:rPr lang="ar-EG" b="1" dirty="0">
                <a:latin typeface="Arial" charset="0"/>
                <a:ea typeface="ＭＳ Ｐゴシック" charset="0"/>
                <a:cs typeface="ＭＳ Ｐゴシック" charset="0"/>
              </a:rPr>
              <a:t>دوميتيان (81-96 م)</a:t>
            </a:r>
            <a:endParaRPr lang="en-US" sz="3600" b="1" dirty="0">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795963" y="1412875"/>
            <a:ext cx="3313112" cy="5445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تم العثور على تمثال نصفي لدوميتيان في معبده الضخم في أفسس - بما يتفق مع ادعائه بالشرف الإلهي</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037263"/>
            <a:ext cx="5724525" cy="846137"/>
          </a:xfrm>
          <a:prstGeom prst="rect">
            <a:avLst/>
          </a:prstGeom>
          <a:solidFill>
            <a:srgbClr val="FF00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سفر الرؤيا (95 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85093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رؤ</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ead downJose+Mourinho+Real+Madrid+CF+v+Rayo+Vallecano+cjEeBXHnF7y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29113" y="0"/>
            <a:ext cx="481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6" name="Picture 3" descr="man-head-dow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48656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859338" y="4365625"/>
            <a:ext cx="41576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marL="571500" indent="-571500"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الإنتقال؟</a:t>
            </a:r>
          </a:p>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الشؤون المالية؟</a:t>
            </a:r>
          </a:p>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الأمور الجسدية؟</a:t>
            </a:r>
          </a:p>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الأمور العلائقية؟</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80228" name="Title 1"/>
          <p:cNvSpPr>
            <a:spLocks noGrp="1"/>
          </p:cNvSpPr>
          <p:nvPr>
            <p:ph type="title"/>
          </p:nvPr>
        </p:nvSpPr>
        <p:spPr>
          <a:xfrm>
            <a:off x="0" y="0"/>
            <a:ext cx="4859338" cy="692150"/>
          </a:xfrm>
        </p:spPr>
        <p:txBody>
          <a:bodyPr/>
          <a:lstStyle/>
          <a:p>
            <a:r>
              <a:rPr lang="ar-JO" b="1" dirty="0">
                <a:solidFill>
                  <a:schemeClr val="tx1"/>
                </a:solidFill>
                <a:latin typeface="Arial" charset="0"/>
              </a:rPr>
              <a:t>ما الذي يسبب لك</a:t>
            </a:r>
          </a:p>
        </p:txBody>
      </p:sp>
      <p:sp>
        <p:nvSpPr>
          <p:cNvPr id="6" name="Title 1"/>
          <p:cNvSpPr txBox="1">
            <a:spLocks/>
          </p:cNvSpPr>
          <p:nvPr/>
        </p:nvSpPr>
        <p:spPr bwMode="auto">
          <a:xfrm>
            <a:off x="15875" y="6021388"/>
            <a:ext cx="48609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أن تنظر إلى أسفل؟</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Rectangle 2">
            <a:extLst>
              <a:ext uri="{FF2B5EF4-FFF2-40B4-BE49-F238E27FC236}">
                <a16:creationId xmlns:a16="http://schemas.microsoft.com/office/drawing/2014/main" id="{5513FFE1-9DA3-F242-BC72-B5900B36C5BE}"/>
              </a:ext>
            </a:extLst>
          </p:cNvPr>
          <p:cNvSpPr txBox="1">
            <a:spLocks noChangeArrowheads="1"/>
          </p:cNvSpPr>
          <p:nvPr/>
        </p:nvSpPr>
        <p:spPr bwMode="auto">
          <a:xfrm>
            <a:off x="2119276" y="1727927"/>
            <a:ext cx="502447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رؤيا يوحنا</a:t>
            </a:r>
          </a:p>
        </p:txBody>
      </p:sp>
    </p:spTree>
    <p:extLst>
      <p:ext uri="{BB962C8B-B14F-4D97-AF65-F5344CB8AC3E}">
        <p14:creationId xmlns:p14="http://schemas.microsoft.com/office/powerpoint/2010/main" val="3081849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b="1" dirty="0">
                <a:solidFill>
                  <a:schemeClr val="tx1"/>
                </a:solidFill>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الكنائس</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صفحة العنوان</a:t>
            </a:r>
            <a:b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b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رؤيا يوحنا</a:t>
            </a:r>
          </a:p>
        </p:txBody>
      </p:sp>
    </p:spTree>
    <p:extLst>
      <p:ext uri="{BB962C8B-B14F-4D97-AF65-F5344CB8AC3E}">
        <p14:creationId xmlns:p14="http://schemas.microsoft.com/office/powerpoint/2010/main" val="9304093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b="1" dirty="0">
                <a:effectLst>
                  <a:glow rad="101600">
                    <a:schemeClr val="tx1">
                      <a:alpha val="99000"/>
                    </a:schemeClr>
                  </a:glow>
                </a:effectLst>
              </a:rPr>
              <a:t>الموضوع الرئيسي</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700212"/>
            <a:ext cx="9144000" cy="36738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سيادة المسيح في الإنتصار المستقبلي</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رؤيا يوحنا</a:t>
            </a:r>
          </a:p>
        </p:txBody>
      </p:sp>
    </p:spTree>
    <p:extLst>
      <p:ext uri="{BB962C8B-B14F-4D97-AF65-F5344CB8AC3E}">
        <p14:creationId xmlns:p14="http://schemas.microsoft.com/office/powerpoint/2010/main" val="39899594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r" rtl="1"/>
            <a:r>
              <a:rPr lang="ar-EG" sz="4000" b="1" dirty="0">
                <a:effectLst>
                  <a:glow rad="101600">
                    <a:schemeClr val="tx1">
                      <a:alpha val="99000"/>
                    </a:schemeClr>
                  </a:glow>
                </a:effectLst>
              </a:rPr>
              <a:t>ننتصر عندما نرى أن يسوع يسود ...</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حقائق لفهمها في سفر الرؤيا</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flipH="1">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9686882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في أحداث النهاية </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الإصحاحات </a:t>
                      </a:r>
                      <a:r>
                        <a:rPr kumimoji="0" lang="en-US" sz="1800" b="1" i="0" u="none" strike="noStrike" cap="none" normalizeH="0" baseline="0" dirty="0">
                          <a:ln>
                            <a:noFill/>
                          </a:ln>
                          <a:solidFill>
                            <a:schemeClr val="tx1"/>
                          </a:solidFill>
                          <a:effectLst/>
                          <a:latin typeface="Arial" charset="0"/>
                          <a:ea typeface="ＭＳ Ｐゴシック" charset="0"/>
                          <a:cs typeface="Arial"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r>
                        <a:rPr kumimoji="0" lang="ar-JO" sz="1800" b="1" i="0" u="none" strike="noStrike" cap="none" normalizeH="0" baseline="0" dirty="0">
                          <a:ln>
                            <a:noFill/>
                          </a:ln>
                          <a:solidFill>
                            <a:schemeClr val="tx1"/>
                          </a:solidFill>
                          <a:effectLst/>
                          <a:latin typeface="Arial" charset="0"/>
                          <a:ea typeface="ＭＳ Ｐゴシック" charset="0"/>
                          <a:cs typeface="Arial" charset="0"/>
                        </a:rPr>
                        <a:t> 2-3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الإصحاحات 4-22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(1: 19 أ)</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8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19 ب)</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ماضي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حاضر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مستقبل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charset="0"/>
                          <a:ea typeface="ＭＳ Ｐゴシック" charset="0"/>
                          <a:cs typeface="Arial"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charset="0"/>
                          <a:ea typeface="ＭＳ Ｐゴシック" charset="0"/>
                          <a:cs typeface="Arial" charset="0"/>
                        </a:rPr>
                        <a:t>المسيح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كشف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على الأرض</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إلى السماء على الأرض</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الواجبات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66172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1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02053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b="1"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مخطط سفر الرؤيا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475589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ar-SA" b="1">
                <a:solidFill>
                  <a:srgbClr val="FFFFFF"/>
                </a:solidFill>
                <a:latin typeface="Arial" charset="0"/>
                <a:ea typeface="ＭＳ Ｐゴシック" charset="0"/>
              </a:rPr>
              <a:t>يوحنا في بطمس</a:t>
            </a:r>
            <a:r>
              <a:rPr lang="en-US" b="1">
                <a:solidFill>
                  <a:srgbClr val="FFFFFF"/>
                </a:solidFill>
                <a:latin typeface="Arial" charset="0"/>
                <a:ea typeface="ＭＳ Ｐゴシック" charset="0"/>
              </a:rPr>
              <a:t> </a:t>
            </a:r>
            <a:br>
              <a:rPr lang="en-US" b="1">
                <a:solidFill>
                  <a:srgbClr val="FFFFFF"/>
                </a:solidFill>
                <a:latin typeface="Arial" charset="0"/>
                <a:ea typeface="ＭＳ Ｐゴシック" charset="0"/>
              </a:rPr>
            </a:br>
            <a:r>
              <a:rPr lang="ar-SA" b="1">
                <a:solidFill>
                  <a:srgbClr val="FFFFFF"/>
                </a:solidFill>
                <a:latin typeface="Arial" charset="0"/>
                <a:ea typeface="ＭＳ Ｐゴシック" charset="0"/>
              </a:rPr>
              <a:t>(رؤيا١: ٩-١٠)</a:t>
            </a:r>
            <a:endParaRPr lang="en-US" b="1">
              <a:solidFill>
                <a:srgbClr val="FFFFFF"/>
              </a:solidFill>
              <a:latin typeface="Arial" charset="0"/>
              <a:ea typeface="ＭＳ Ｐゴシック" charset="0"/>
            </a:endParaRPr>
          </a:p>
        </p:txBody>
      </p:sp>
      <p:sp>
        <p:nvSpPr>
          <p:cNvPr id="758787" name="Text Box 7"/>
          <p:cNvSpPr txBox="1">
            <a:spLocks noChangeArrowheads="1"/>
          </p:cNvSpPr>
          <p:nvPr/>
        </p:nvSpPr>
        <p:spPr bwMode="auto">
          <a:xfrm>
            <a:off x="8421959" y="3651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٣٣٤</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9262245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867400" y="4797425"/>
            <a:ext cx="3276600" cy="187483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ar-JO" sz="3900" b="1" dirty="0">
                <a:solidFill>
                  <a:srgbClr val="FFEA18"/>
                </a:solidFill>
                <a:latin typeface="Arial" panose="020B0604020202020204" pitchFamily="34" charset="0"/>
                <a:ea typeface="ＭＳ Ｐゴシック" charset="0"/>
                <a:cs typeface="Arial" panose="020B0604020202020204" pitchFamily="34" charset="0"/>
              </a:rPr>
              <a:t>السياق</a:t>
            </a:r>
            <a:br>
              <a:rPr lang="ar-JO" sz="3900" b="1" dirty="0">
                <a:solidFill>
                  <a:srgbClr val="FFEA18"/>
                </a:solidFill>
                <a:latin typeface="Arial" panose="020B0604020202020204" pitchFamily="34" charset="0"/>
                <a:ea typeface="ＭＳ Ｐゴシック" charset="0"/>
                <a:cs typeface="Arial" panose="020B0604020202020204" pitchFamily="34" charset="0"/>
              </a:rPr>
            </a:br>
            <a:r>
              <a:rPr lang="ar-JO" sz="3900" b="1" dirty="0">
                <a:solidFill>
                  <a:srgbClr val="FFEA18"/>
                </a:solidFill>
                <a:latin typeface="Arial" panose="020B0604020202020204" pitchFamily="34" charset="0"/>
                <a:ea typeface="ＭＳ Ｐゴシック" charset="0"/>
                <a:cs typeface="Arial" panose="020B0604020202020204" pitchFamily="34" charset="0"/>
              </a:rPr>
              <a:t>المزدوج</a:t>
            </a:r>
            <a:br>
              <a:rPr lang="ar-JO" sz="3900" b="1" dirty="0">
                <a:solidFill>
                  <a:srgbClr val="FFEA18"/>
                </a:solidFill>
                <a:latin typeface="Arial" panose="020B0604020202020204" pitchFamily="34" charset="0"/>
                <a:ea typeface="ＭＳ Ｐゴシック" charset="0"/>
                <a:cs typeface="Arial" panose="020B0604020202020204" pitchFamily="34" charset="0"/>
              </a:rPr>
            </a:br>
            <a:r>
              <a:rPr lang="ar-JO" sz="3900" b="1" dirty="0">
                <a:solidFill>
                  <a:srgbClr val="FFEA18"/>
                </a:solidFill>
                <a:latin typeface="Arial" panose="020B0604020202020204" pitchFamily="34" charset="0"/>
                <a:ea typeface="ＭＳ Ｐゴシック" charset="0"/>
                <a:cs typeface="Arial" panose="020B0604020202020204" pitchFamily="34" charset="0"/>
              </a:rPr>
              <a:t>للكتاب</a:t>
            </a:r>
            <a:endParaRPr lang="en-US" sz="3900" b="1" dirty="0">
              <a:solidFill>
                <a:srgbClr val="FFEA18"/>
              </a:solidFill>
              <a:latin typeface="Arial" panose="020B0604020202020204" pitchFamily="34" charset="0"/>
              <a:ea typeface="ＭＳ Ｐゴシック" charset="0"/>
              <a:cs typeface="Arial" panose="020B0604020202020204" pitchFamily="34"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3046988"/>
          </a:xfrm>
          <a:prstGeom prst="rect">
            <a:avLst/>
          </a:prstGeom>
          <a:solidFill>
            <a:srgbClr val="800000"/>
          </a:solid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أَنَا يُوحَنَّا أَخُوكُمْ وَشَرِيكُكُمْ فِي ٱلضِّيقَةِ </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وَفِي مَلَكُوتِ يَسُوعَ ٱلْمَسِيحِ وَصَبْرِهِ.</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كُنْتُ فِي ٱلْجَزِيرَةِ ٱلَّتِي تُدْعَى بَطْمُسَ</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أَجْلِ كَلِمَةِ ٱللهِ، </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وَمِنْ أَجْلِ شَهَادَةِ </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يَسُوعَ ٱلْمَسِيحِ."</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1: 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w="57150" cmpd="sng">
                <a:solidFill>
                  <a:srgbClr val="FF0000"/>
                </a:solidFill>
              </a:ln>
              <a:solidFill>
                <a:srgbClr val="FFFFFF"/>
              </a:solidFill>
              <a:effectLst/>
              <a:uLnTx/>
              <a:uFillTx/>
              <a:latin typeface="Arial"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7218"/>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الاضطهاد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الخارجي</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218"/>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التسويات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الداخلية</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بطمس</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321</a:t>
            </a:r>
          </a:p>
        </p:txBody>
      </p:sp>
    </p:spTree>
    <p:extLst>
      <p:ext uri="{BB962C8B-B14F-4D97-AF65-F5344CB8AC3E}">
        <p14:creationId xmlns:p14="http://schemas.microsoft.com/office/powerpoint/2010/main" val="14083515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latin typeface="Arial" panose="020B0604020202020204" pitchFamily="34" charset="0"/>
                <a:ea typeface="ＭＳ Ｐゴシック" charset="0"/>
                <a:cs typeface="Arial" panose="020B0604020202020204" pitchFamily="34" charset="0"/>
              </a:rPr>
              <a:t>لماذا يجب أن نعرف</a:t>
            </a:r>
            <a:br>
              <a:rPr lang="ar-JO" sz="5400" dirty="0">
                <a:solidFill>
                  <a:srgbClr val="FFFFFF"/>
                </a:solidFill>
                <a:latin typeface="Arial" panose="020B0604020202020204" pitchFamily="34" charset="0"/>
                <a:ea typeface="ＭＳ Ｐゴシック" charset="0"/>
                <a:cs typeface="Arial" panose="020B0604020202020204" pitchFamily="34" charset="0"/>
              </a:rPr>
            </a:br>
            <a:r>
              <a:rPr lang="ar-JO" sz="5400" dirty="0">
                <a:solidFill>
                  <a:srgbClr val="FFFFFF"/>
                </a:solidFill>
                <a:latin typeface="Arial" panose="020B0604020202020204" pitchFamily="34" charset="0"/>
                <a:ea typeface="ＭＳ Ｐゴシック" charset="0"/>
                <a:cs typeface="Arial" panose="020B0604020202020204" pitchFamily="34" charset="0"/>
              </a:rPr>
              <a:t>أن يسوع </a:t>
            </a:r>
            <a:r>
              <a:rPr lang="ar-JO" sz="5400" dirty="0">
                <a:solidFill>
                  <a:srgbClr val="FFFF00"/>
                </a:solidFill>
                <a:latin typeface="Arial" panose="020B0604020202020204" pitchFamily="34" charset="0"/>
                <a:ea typeface="ＭＳ Ｐゴシック" charset="0"/>
                <a:cs typeface="Arial" panose="020B0604020202020204" pitchFamily="34" charset="0"/>
              </a:rPr>
              <a:t>يحكم</a:t>
            </a:r>
            <a:r>
              <a:rPr lang="ar-JO" sz="5400" dirty="0">
                <a:solidFill>
                  <a:srgbClr val="FFFFFF"/>
                </a:solidFill>
                <a:latin typeface="Arial" panose="020B0604020202020204" pitchFamily="34" charset="0"/>
                <a:ea typeface="ＭＳ Ｐゴシック" charset="0"/>
                <a:cs typeface="Arial" panose="020B0604020202020204" pitchFamily="34" charset="0"/>
              </a:rPr>
              <a:t> العالم؟</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b="1" i="1"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b="1" i="1"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b="1" i="1" dirty="0">
                <a:ln>
                  <a:solidFill>
                    <a:srgbClr val="000000"/>
                  </a:solidFill>
                </a:ln>
                <a:solidFill>
                  <a:srgbClr val="FFFFFF"/>
                </a:solidFill>
                <a:effectLst>
                  <a:glow rad="139700">
                    <a:schemeClr val="accent4">
                      <a:satMod val="175000"/>
                    </a:schemeClr>
                  </a:glow>
                </a:effectLst>
                <a:ea typeface="ＭＳ Ｐゴシック" charset="0"/>
              </a:rPr>
              <a:t>لماذا نرى يسوع بوضوح؟</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406587222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045155"/>
            <a:ext cx="4592326" cy="5569997"/>
          </a:xfrm>
          <a:solidFill>
            <a:srgbClr val="800000"/>
          </a:solidFill>
        </p:spPr>
        <p:txBody>
          <a:bodyPr/>
          <a:lstStyle/>
          <a:p>
            <a:pPr rtl="1"/>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	يكشف يسوع عن المستقبل ويعد</a:t>
            </a:r>
            <a:b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بمباركة جميع الذين يقرأون ويطيعون النبوة </a:t>
            </a:r>
            <a:b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 1- 3).</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
        <p:nvSpPr>
          <p:cNvPr id="5" name="Text Box 7"/>
          <p:cNvSpPr txBox="1">
            <a:spLocks noChangeArrowheads="1"/>
          </p:cNvSpPr>
          <p:nvPr/>
        </p:nvSpPr>
        <p:spPr bwMode="auto">
          <a:xfrm>
            <a:off x="65299" y="136136"/>
            <a:ext cx="7699659" cy="77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sz="4400" b="1" i="1" dirty="0">
                <a:solidFill>
                  <a:srgbClr val="FFFFFF"/>
                </a:solidFill>
                <a:latin typeface="Arial" panose="020B0604020202020204" pitchFamily="34" charset="0"/>
                <a:cs typeface="Arial" panose="020B0604020202020204" pitchFamily="34" charset="0"/>
              </a:rPr>
              <a:t>لماذا نقرأ سفر الرؤيا؟</a:t>
            </a:r>
            <a:endParaRPr lang="en-US" sz="4400"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70558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E0067-722E-0543-82F1-A2AC283F8DB7}"/>
              </a:ext>
            </a:extLst>
          </p:cNvPr>
          <p:cNvPicPr>
            <a:picLocks noChangeAspect="1"/>
          </p:cNvPicPr>
          <p:nvPr/>
        </p:nvPicPr>
        <p:blipFill rotWithShape="1">
          <a:blip r:embed="rId3"/>
          <a:srcRect l="6198" t="5165"/>
          <a:stretch/>
        </p:blipFill>
        <p:spPr>
          <a:xfrm>
            <a:off x="-1" y="0"/>
            <a:ext cx="6486523" cy="4521700"/>
          </a:xfrm>
          <a:prstGeom prst="rect">
            <a:avLst/>
          </a:prstGeom>
        </p:spPr>
      </p:pic>
      <p:sp>
        <p:nvSpPr>
          <p:cNvPr id="181249" name="Title 1"/>
          <p:cNvSpPr>
            <a:spLocks noGrp="1"/>
          </p:cNvSpPr>
          <p:nvPr>
            <p:ph type="title"/>
          </p:nvPr>
        </p:nvSpPr>
        <p:spPr>
          <a:xfrm>
            <a:off x="4772025" y="1"/>
            <a:ext cx="4048126" cy="1228722"/>
          </a:xfrm>
          <a:solidFill>
            <a:schemeClr val="tx1"/>
          </a:solidFill>
        </p:spPr>
        <p:txBody>
          <a:bodyPr/>
          <a:lstStyle/>
          <a:p>
            <a:r>
              <a:rPr lang="ar-JO" b="1" dirty="0">
                <a:latin typeface="Arial" panose="020B0604020202020204" pitchFamily="34" charset="0"/>
                <a:cs typeface="Arial" panose="020B0604020202020204" pitchFamily="34" charset="0"/>
              </a:rPr>
              <a:t>فايروس الكورونا</a:t>
            </a:r>
            <a:r>
              <a:rPr lang="en-US" b="1" dirty="0">
                <a:latin typeface="Arial" charset="0"/>
              </a:rPr>
              <a:t> 2020</a:t>
            </a:r>
          </a:p>
        </p:txBody>
      </p:sp>
      <p:pic>
        <p:nvPicPr>
          <p:cNvPr id="5" name="Picture 4">
            <a:extLst>
              <a:ext uri="{FF2B5EF4-FFF2-40B4-BE49-F238E27FC236}">
                <a16:creationId xmlns:a16="http://schemas.microsoft.com/office/drawing/2014/main" id="{F1A6750E-E266-EA45-8666-32C4DBE782EF}"/>
              </a:ext>
            </a:extLst>
          </p:cNvPr>
          <p:cNvPicPr>
            <a:picLocks noChangeAspect="1"/>
          </p:cNvPicPr>
          <p:nvPr/>
        </p:nvPicPr>
        <p:blipFill>
          <a:blip r:embed="rId4"/>
          <a:stretch>
            <a:fillRect/>
          </a:stretch>
        </p:blipFill>
        <p:spPr>
          <a:xfrm>
            <a:off x="3767136" y="3228130"/>
            <a:ext cx="4830763" cy="3613411"/>
          </a:xfrm>
          <a:prstGeom prst="rect">
            <a:avLst/>
          </a:prstGeom>
        </p:spPr>
      </p:pic>
    </p:spTree>
    <p:extLst>
      <p:ext uri="{BB962C8B-B14F-4D97-AF65-F5344CB8AC3E}">
        <p14:creationId xmlns:p14="http://schemas.microsoft.com/office/powerpoint/2010/main" val="52936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pPr rtl="1"/>
            <a:r>
              <a:rPr lang="ar-EG" dirty="0">
                <a:effectLst>
                  <a:glow rad="241300">
                    <a:schemeClr val="tx1"/>
                  </a:glow>
                </a:effectLst>
              </a:rPr>
              <a:t>الخصائص</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t>322</a:t>
            </a:r>
            <a:endPar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endParaRP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هذا هو السفر الوحيد في الكتاب المقدس الذي يعد ببركة خاصة لقراءته </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 3).</a:t>
            </a:r>
            <a:endParaRPr kumimoji="0" lang="en-US"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6" name="TextBox 5"/>
          <p:cNvSpPr txBox="1"/>
          <p:nvPr/>
        </p:nvSpPr>
        <p:spPr>
          <a:xfrm>
            <a:off x="1070306" y="2601970"/>
            <a:ext cx="7947123" cy="1384995"/>
          </a:xfrm>
          <a:prstGeom prst="rect">
            <a:avLst/>
          </a:prstGeom>
          <a:noFill/>
        </p:spPr>
        <p:txBody>
          <a:bodyPr wrap="square" rtlCol="0">
            <a:spAutoFit/>
          </a:bodyPr>
          <a:lstStyle>
            <a:defPPr>
              <a:defRPr lang="en-US"/>
            </a:defPPr>
            <a:lvl1pPr marL="541338" marR="0" lvl="0" indent="-541338" algn="r" defTabSz="914400" rtl="1"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glow rad="241300">
                    <a:srgbClr val="000000">
                      <a:alpha val="75000"/>
                    </a:srgbClr>
                  </a:glow>
                </a:effectLst>
                <a:uLnTx/>
                <a:uFillTx/>
                <a:latin typeface="Arial"/>
                <a:ea typeface="ＭＳ Ｐゴシック" charset="0"/>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طُوبَى لِلَّذِي يَقْرَأُ وَلِلَّذِينَ يَسْمَعُونَ أَقْوَالَ النُّبُوَّةِ، وَيَحْفَظُونَ مَا هُوَ مَكْتُوبٌ فِيهَا، لأَنَّ الْوَقْتَ قَرِيبٌ.</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 3</a:t>
            </a:r>
            <a:r>
              <a:rPr kumimoji="0" lang="ar-SA"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5666309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239487" y="1889958"/>
            <a:ext cx="8904514" cy="2749932"/>
          </a:xfrm>
        </p:spPr>
        <p:txBody>
          <a:bodyPr/>
          <a:lstStyle/>
          <a:p>
            <a:r>
              <a:rPr lang="ar-JO" sz="4800" b="1" dirty="0">
                <a:effectLst>
                  <a:glow rad="228600">
                    <a:schemeClr val="accent4">
                      <a:satMod val="175000"/>
                      <a:alpha val="40000"/>
                    </a:schemeClr>
                  </a:glow>
                </a:effectLst>
                <a:latin typeface="Arial" panose="020B0604020202020204" pitchFamily="34" charset="0"/>
                <a:cs typeface="Arial" panose="020B0604020202020204" pitchFamily="34" charset="0"/>
              </a:rPr>
              <a:t>2.</a:t>
            </a:r>
            <a:r>
              <a:rPr lang="ar-SA" sz="4800" b="1" dirty="0">
                <a:effectLst>
                  <a:glow rad="228600">
                    <a:schemeClr val="accent4">
                      <a:satMod val="175000"/>
                      <a:alpha val="40000"/>
                    </a:schemeClr>
                  </a:glow>
                </a:effectLst>
                <a:latin typeface="Arial" panose="020B0604020202020204" pitchFamily="34" charset="0"/>
                <a:cs typeface="Arial" panose="020B0604020202020204" pitchFamily="34" charset="0"/>
              </a:rPr>
              <a:t> يجب أن نعبد الله الثالوث</a:t>
            </a:r>
            <a:br>
              <a:rPr lang="ar-JO" sz="4800" b="1" dirty="0">
                <a:effectLst>
                  <a:glow rad="228600">
                    <a:schemeClr val="accent4">
                      <a:satMod val="175000"/>
                      <a:alpha val="40000"/>
                    </a:schemeClr>
                  </a:glow>
                </a:effectLst>
                <a:latin typeface="Arial" panose="020B0604020202020204" pitchFamily="34" charset="0"/>
                <a:cs typeface="Arial" panose="020B0604020202020204" pitchFamily="34" charset="0"/>
              </a:rPr>
            </a:br>
            <a:r>
              <a:rPr lang="ar-SA" sz="4800" b="1" dirty="0">
                <a:effectLst>
                  <a:glow rad="228600">
                    <a:schemeClr val="accent4">
                      <a:satMod val="175000"/>
                      <a:alpha val="40000"/>
                    </a:schemeClr>
                  </a:glow>
                </a:effectLst>
                <a:latin typeface="Arial" panose="020B0604020202020204" pitchFamily="34" charset="0"/>
                <a:cs typeface="Arial" panose="020B0604020202020204" pitchFamily="34" charset="0"/>
              </a:rPr>
              <a:t> لأن الحاكم المقام </a:t>
            </a:r>
            <a:br>
              <a:rPr lang="ar-JO" sz="4800" b="1" dirty="0">
                <a:effectLst>
                  <a:glow rad="228600">
                    <a:schemeClr val="accent4">
                      <a:satMod val="175000"/>
                      <a:alpha val="40000"/>
                    </a:schemeClr>
                  </a:glow>
                </a:effectLst>
                <a:latin typeface="Arial" panose="020B0604020202020204" pitchFamily="34" charset="0"/>
                <a:cs typeface="Arial" panose="020B0604020202020204" pitchFamily="34" charset="0"/>
              </a:rPr>
            </a:br>
            <a:r>
              <a:rPr lang="ar-SA" sz="4800" b="1" dirty="0">
                <a:effectLst>
                  <a:glow rad="228600">
                    <a:schemeClr val="accent4">
                      <a:satMod val="175000"/>
                      <a:alpha val="40000"/>
                    </a:schemeClr>
                  </a:glow>
                </a:effectLst>
                <a:latin typeface="Arial" panose="020B0604020202020204" pitchFamily="34" charset="0"/>
                <a:cs typeface="Arial" panose="020B0604020202020204" pitchFamily="34" charset="0"/>
              </a:rPr>
              <a:t>سيعود قريبًا </a:t>
            </a:r>
            <a:br>
              <a:rPr lang="ar-JO" sz="4800" b="1" dirty="0">
                <a:effectLst>
                  <a:glow rad="228600">
                    <a:schemeClr val="accent4">
                      <a:satMod val="175000"/>
                      <a:alpha val="40000"/>
                    </a:schemeClr>
                  </a:glow>
                </a:effectLst>
                <a:latin typeface="Arial" panose="020B0604020202020204" pitchFamily="34" charset="0"/>
                <a:cs typeface="Arial" panose="020B0604020202020204" pitchFamily="34" charset="0"/>
              </a:rPr>
            </a:br>
            <a:r>
              <a:rPr lang="ar-SA" sz="4800" b="1" dirty="0">
                <a:effectLst>
                  <a:glow rad="228600">
                    <a:schemeClr val="accent4">
                      <a:satMod val="175000"/>
                      <a:alpha val="40000"/>
                    </a:schemeClr>
                  </a:glow>
                </a:effectLst>
                <a:latin typeface="Arial" panose="020B0604020202020204" pitchFamily="34" charset="0"/>
                <a:cs typeface="Arial" panose="020B0604020202020204" pitchFamily="34" charset="0"/>
              </a:rPr>
              <a:t>(1: 4- 8).</a:t>
            </a:r>
            <a:endParaRPr lang="en-US"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1702675" y="136136"/>
            <a:ext cx="6852745"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r"/>
            <a:r>
              <a:rPr lang="ar-JO" i="1" dirty="0">
                <a:latin typeface="Arial" panose="020B0604020202020204" pitchFamily="34" charset="0"/>
                <a:cs typeface="Arial" panose="020B0604020202020204" pitchFamily="34" charset="0"/>
              </a:rPr>
              <a:t>لماذا نعبد يسوع؟</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98683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ar-SA" sz="3600" b="1" dirty="0">
                <a:effectLst>
                  <a:glow rad="165100">
                    <a:schemeClr val="tx1"/>
                  </a:glow>
                </a:effectLst>
                <a:latin typeface="Arial" panose="020B0604020202020204" pitchFamily="34" charset="0"/>
                <a:cs typeface="Arial" panose="020B0604020202020204" pitchFamily="34" charset="0"/>
              </a:rPr>
              <a:t>"هُوَذَا </a:t>
            </a:r>
            <a:br>
              <a:rPr lang="ar-JO" sz="3600" b="1" dirty="0">
                <a:effectLst>
                  <a:glow rad="165100">
                    <a:schemeClr val="tx1"/>
                  </a:glow>
                </a:effectLst>
                <a:latin typeface="Arial" panose="020B0604020202020204" pitchFamily="34" charset="0"/>
                <a:cs typeface="Arial" panose="020B0604020202020204" pitchFamily="34" charset="0"/>
              </a:rPr>
            </a:br>
            <a:r>
              <a:rPr lang="ar-SA" sz="3600" b="1" dirty="0">
                <a:effectLst>
                  <a:glow rad="165100">
                    <a:schemeClr val="tx1"/>
                  </a:glow>
                </a:effectLst>
                <a:latin typeface="Arial" panose="020B0604020202020204" pitchFamily="34" charset="0"/>
                <a:cs typeface="Arial" panose="020B0604020202020204" pitchFamily="34" charset="0"/>
              </a:rPr>
              <a:t>يَأْتِي مَعَ ٱلسَّحَابِ،</a:t>
            </a:r>
            <a:br>
              <a:rPr lang="ar-JO" sz="3600" b="1" dirty="0">
                <a:effectLst>
                  <a:glow rad="165100">
                    <a:schemeClr val="tx1"/>
                  </a:glow>
                </a:effectLst>
                <a:latin typeface="Arial" panose="020B0604020202020204" pitchFamily="34" charset="0"/>
                <a:cs typeface="Arial" panose="020B0604020202020204" pitchFamily="34" charset="0"/>
              </a:rPr>
            </a:br>
            <a:r>
              <a:rPr lang="ar-SA" sz="3600" b="1" dirty="0">
                <a:effectLst>
                  <a:glow rad="165100">
                    <a:schemeClr val="tx1"/>
                  </a:glow>
                </a:effectLst>
                <a:latin typeface="Arial" panose="020B0604020202020204" pitchFamily="34" charset="0"/>
                <a:cs typeface="Arial" panose="020B0604020202020204" pitchFamily="34" charset="0"/>
              </a:rPr>
              <a:t> وَسَتَنْظُرُهُ كُلُّ عَيْنٍ، </a:t>
            </a:r>
            <a:br>
              <a:rPr lang="ar-JO" sz="3600" b="1" dirty="0">
                <a:effectLst>
                  <a:glow rad="165100">
                    <a:schemeClr val="tx1"/>
                  </a:glow>
                </a:effectLst>
                <a:latin typeface="Arial" panose="020B0604020202020204" pitchFamily="34" charset="0"/>
                <a:cs typeface="Arial" panose="020B0604020202020204" pitchFamily="34" charset="0"/>
              </a:rPr>
            </a:br>
            <a:r>
              <a:rPr lang="ar-SA" sz="3600" b="1" dirty="0">
                <a:effectLst>
                  <a:glow rad="165100">
                    <a:schemeClr val="tx1"/>
                  </a:glow>
                </a:effectLst>
                <a:latin typeface="Arial" panose="020B0604020202020204" pitchFamily="34" charset="0"/>
                <a:cs typeface="Arial" panose="020B0604020202020204" pitchFamily="34" charset="0"/>
              </a:rPr>
              <a:t>وَٱلَّذِينَ طَعَنُوهُ، </a:t>
            </a:r>
            <a:br>
              <a:rPr lang="ar-JO" sz="3600" b="1" dirty="0">
                <a:effectLst>
                  <a:glow rad="165100">
                    <a:schemeClr val="tx1"/>
                  </a:glow>
                </a:effectLst>
                <a:latin typeface="Arial" panose="020B0604020202020204" pitchFamily="34" charset="0"/>
                <a:cs typeface="Arial" panose="020B0604020202020204" pitchFamily="34" charset="0"/>
              </a:rPr>
            </a:br>
            <a:r>
              <a:rPr lang="ar-SA" sz="3600" b="1" dirty="0">
                <a:effectLst>
                  <a:glow rad="165100">
                    <a:schemeClr val="tx1"/>
                  </a:glow>
                </a:effectLst>
                <a:latin typeface="Arial" panose="020B0604020202020204" pitchFamily="34" charset="0"/>
                <a:cs typeface="Arial" panose="020B0604020202020204" pitchFamily="34" charset="0"/>
              </a:rPr>
              <a:t>وَيَنُوحُ عَلَيْهِ جَمِيعُ قَبَائِلِ ٱلْأَرْضِ.</a:t>
            </a:r>
            <a:br>
              <a:rPr lang="ar-JO" sz="3600" b="1" dirty="0">
                <a:effectLst>
                  <a:glow rad="165100">
                    <a:schemeClr val="tx1"/>
                  </a:glow>
                </a:effectLst>
                <a:latin typeface="Arial" panose="020B0604020202020204" pitchFamily="34" charset="0"/>
                <a:cs typeface="Arial" panose="020B0604020202020204" pitchFamily="34" charset="0"/>
              </a:rPr>
            </a:br>
            <a:r>
              <a:rPr lang="ar-SA" sz="3600" b="1" dirty="0">
                <a:effectLst>
                  <a:glow rad="165100">
                    <a:schemeClr val="tx1"/>
                  </a:glow>
                </a:effectLst>
                <a:latin typeface="Arial" panose="020B0604020202020204" pitchFamily="34" charset="0"/>
                <a:cs typeface="Arial" panose="020B0604020202020204" pitchFamily="34" charset="0"/>
              </a:rPr>
              <a:t> نَعَمْ آمِينَ."</a:t>
            </a:r>
            <a:endParaRPr lang="en-US" sz="3600" b="1" dirty="0">
              <a:effectLst>
                <a:glow rad="165100">
                  <a:schemeClr val="tx1"/>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5035" y="62259"/>
            <a:ext cx="2969393"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ar-JO" sz="3200" b="1" dirty="0">
                <a:effectLst>
                  <a:glow rad="165100">
                    <a:srgbClr val="000000"/>
                  </a:glow>
                </a:effectLst>
                <a:latin typeface="Arial" panose="020B0604020202020204" pitchFamily="34" charset="0"/>
                <a:cs typeface="Arial" panose="020B0604020202020204" pitchFamily="34" charset="0"/>
              </a:rPr>
              <a:t>رؤيا 1: 7</a:t>
            </a:r>
          </a:p>
          <a:p>
            <a:r>
              <a:rPr lang="ar-JO" sz="3200" b="1" dirty="0">
                <a:effectLst>
                  <a:glow rad="165100">
                    <a:srgbClr val="000000"/>
                  </a:glow>
                </a:effectLst>
                <a:latin typeface="Arial" panose="020B0604020202020204" pitchFamily="34" charset="0"/>
                <a:cs typeface="Arial" panose="020B0604020202020204" pitchFamily="34" charset="0"/>
              </a:rPr>
              <a:t>راجع زكريا 12: 10</a:t>
            </a:r>
            <a:endParaRPr lang="en-US" sz="3200" b="1" dirty="0">
              <a:effectLst>
                <a:glow rad="1651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958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56015" y="475424"/>
            <a:ext cx="7371985" cy="3298296"/>
          </a:xfrm>
          <a:noFill/>
          <a:ln>
            <a:noFill/>
          </a:ln>
        </p:spPr>
        <p:txBody>
          <a:bodyPr vert="horz" wrap="square" lIns="91440" tIns="45720" rIns="91440" bIns="45720" numCol="1" anchor="ctr" anchorCtr="0" compatLnSpc="1">
            <a:prstTxWarp prst="textNoShape">
              <a:avLst/>
            </a:prstTxWarp>
          </a:bodyPr>
          <a:lstStyle/>
          <a:p>
            <a:pPr eaLnBrk="0" hangingPunct="0"/>
            <a:r>
              <a:rPr lang="ar-SA" sz="3200" b="1" dirty="0">
                <a:effectLst>
                  <a:glow rad="139700">
                    <a:schemeClr val="tx1"/>
                  </a:glow>
                </a:effectLst>
                <a:latin typeface="Arial" panose="020B0604020202020204" pitchFamily="34" charset="0"/>
                <a:ea typeface="ＭＳ Ｐゴシック" charset="0"/>
                <a:cs typeface="Arial" panose="020B0604020202020204" pitchFamily="34" charset="0"/>
              </a:rPr>
              <a:t>"«أَنَا هُوَ ٱلْأَلِفُ وَٱلْيَاءُ،</a:t>
            </a:r>
            <a:br>
              <a:rPr lang="ar-JO" sz="3200" b="1" dirty="0">
                <a:effectLst>
                  <a:glow rad="1397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39700">
                    <a:schemeClr val="tx1"/>
                  </a:glow>
                </a:effectLst>
                <a:latin typeface="Arial" panose="020B0604020202020204" pitchFamily="34" charset="0"/>
                <a:ea typeface="ＭＳ Ｐゴシック" charset="0"/>
                <a:cs typeface="Arial" panose="020B0604020202020204" pitchFamily="34" charset="0"/>
              </a:rPr>
              <a:t> ٱلْبِدَايَةُ وَٱلنِّهَايَةُ»</a:t>
            </a:r>
            <a:br>
              <a:rPr lang="ar-JO" sz="3200" b="1" dirty="0">
                <a:effectLst>
                  <a:glow rad="1397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39700">
                    <a:schemeClr val="tx1"/>
                  </a:glow>
                </a:effectLst>
                <a:latin typeface="Arial" panose="020B0604020202020204" pitchFamily="34" charset="0"/>
                <a:ea typeface="ＭＳ Ｐゴシック" charset="0"/>
                <a:cs typeface="Arial" panose="020B0604020202020204" pitchFamily="34" charset="0"/>
              </a:rPr>
              <a:t> يَقُولُ ٱلرَّبُّ ٱلْكَائِنُ</a:t>
            </a:r>
            <a:br>
              <a:rPr lang="ar-JO" sz="3200" b="1" dirty="0">
                <a:effectLst>
                  <a:glow rad="1397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39700">
                    <a:schemeClr val="tx1"/>
                  </a:glow>
                </a:effectLst>
                <a:latin typeface="Arial" panose="020B0604020202020204" pitchFamily="34" charset="0"/>
                <a:ea typeface="ＭＳ Ｐゴシック" charset="0"/>
                <a:cs typeface="Arial" panose="020B0604020202020204" pitchFamily="34" charset="0"/>
              </a:rPr>
              <a:t> وَٱلَّذِي كَانَ وَٱلَّذِي يَأْتِي،</a:t>
            </a:r>
            <a:br>
              <a:rPr lang="ar-JO" sz="3200" b="1" dirty="0">
                <a:effectLst>
                  <a:glow rad="1397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39700">
                    <a:schemeClr val="tx1"/>
                  </a:glow>
                </a:effectLst>
                <a:latin typeface="Arial" panose="020B0604020202020204" pitchFamily="34" charset="0"/>
                <a:ea typeface="ＭＳ Ｐゴシック" charset="0"/>
                <a:cs typeface="Arial" panose="020B0604020202020204" pitchFamily="34" charset="0"/>
              </a:rPr>
              <a:t> ٱلْقَادِرُ عَلَى كُلِّ شَيْءٍ."</a:t>
            </a:r>
            <a:br>
              <a:rPr lang="ar-JO" sz="3200" b="1" dirty="0">
                <a:effectLst>
                  <a:glow rad="1397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39700">
                    <a:schemeClr val="tx1"/>
                  </a:glow>
                </a:effectLst>
                <a:latin typeface="Arial" panose="020B0604020202020204" pitchFamily="34" charset="0"/>
                <a:ea typeface="ＭＳ Ｐゴシック" charset="0"/>
                <a:cs typeface="Arial" panose="020B0604020202020204" pitchFamily="34" charset="0"/>
              </a:rPr>
              <a:t>(1: 8).</a:t>
            </a:r>
            <a:endParaRPr lang="en-US" sz="3200" b="1" dirty="0">
              <a:effectLst>
                <a:glow rad="139700">
                  <a:schemeClr val="tx1"/>
                </a:glo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8702803" y="0"/>
            <a:ext cx="441197" cy="461665"/>
          </a:xfrm>
          <a:prstGeom prst="rect">
            <a:avLst/>
          </a:prstGeom>
          <a:noFill/>
        </p:spPr>
        <p:txBody>
          <a:bodyPr wrap="none" rtlCol="0">
            <a:spAutoFit/>
          </a:bodyPr>
          <a:lstStyle/>
          <a:p>
            <a:pPr defTabSz="914400" fontAlgn="base">
              <a:spcBef>
                <a:spcPct val="0"/>
              </a:spcBef>
              <a:spcAft>
                <a:spcPct val="0"/>
              </a:spcAft>
            </a:pPr>
            <a:r>
              <a:rPr lang="en-US" sz="2400" b="1" dirty="0">
                <a:solidFill>
                  <a:srgbClr val="FFFFFF"/>
                </a:solidFill>
                <a:effectLst>
                  <a:outerShdw blurRad="38100" dist="38100" dir="2700000" algn="tl">
                    <a:srgbClr val="000000">
                      <a:alpha val="43137"/>
                    </a:srgbClr>
                  </a:outerShdw>
                </a:effectLst>
                <a:latin typeface="Arial" charset="0"/>
              </a:rPr>
              <a:t>iii</a:t>
            </a:r>
          </a:p>
        </p:txBody>
      </p:sp>
    </p:spTree>
    <p:extLst>
      <p:ext uri="{BB962C8B-B14F-4D97-AF65-F5344CB8AC3E}">
        <p14:creationId xmlns:p14="http://schemas.microsoft.com/office/powerpoint/2010/main" val="3557907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4576960" y="1071613"/>
            <a:ext cx="4405273" cy="4670121"/>
          </a:xfrm>
        </p:spPr>
        <p:txBody>
          <a:bodyPr/>
          <a:lstStyle/>
          <a:p>
            <a: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t>3. رؤية يسوع </a:t>
            </a:r>
            <a:r>
              <a:rPr lang="ar-JO" sz="4000" b="1" dirty="0">
                <a:solidFill>
                  <a:srgbClr val="FFFF00"/>
                </a:solidFill>
                <a:effectLst>
                  <a:glow rad="228600">
                    <a:schemeClr val="tx1"/>
                  </a:glow>
                </a:effectLst>
                <a:latin typeface="Arial" panose="020B0604020202020204" pitchFamily="34" charset="0"/>
                <a:ea typeface="ＭＳ Ｐゴシック" charset="0"/>
                <a:cs typeface="Arial" panose="020B0604020202020204" pitchFamily="34" charset="0"/>
              </a:rPr>
              <a:t>ممجدًا</a:t>
            </a:r>
            <a: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t> تُظهر أنه قادر على</a:t>
            </a:r>
            <a:b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t> حلّ مشاكلك.</a:t>
            </a:r>
            <a:b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t>(1: 9- 20).</a:t>
            </a:r>
            <a:endParaRPr lang="en-US" sz="4000" b="1" dirty="0">
              <a:effectLst>
                <a:glow rad="228600">
                  <a:schemeClr val="tx1"/>
                </a:glow>
              </a:effectLst>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
        <p:nvSpPr>
          <p:cNvPr id="7" name="Text Box 7"/>
          <p:cNvSpPr txBox="1">
            <a:spLocks noChangeArrowheads="1"/>
          </p:cNvSpPr>
          <p:nvPr/>
        </p:nvSpPr>
        <p:spPr bwMode="auto">
          <a:xfrm>
            <a:off x="65299" y="136136"/>
            <a:ext cx="7699659"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ar-JO" sz="4800" b="1" i="1"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rPr>
              <a:t>لماذا نرى يسوع بوضوح؟</a:t>
            </a:r>
            <a:endParaRPr kumimoji="0" lang="en-US" sz="4800" b="1" i="1"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FFC4296-0E72-0B45-9A54-5FCE9F2BB793}"/>
              </a:ext>
            </a:extLst>
          </p:cNvPr>
          <p:cNvSpPr txBox="1"/>
          <p:nvPr/>
        </p:nvSpPr>
        <p:spPr>
          <a:xfrm>
            <a:off x="6698974" y="88657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83443981"/>
      </p:ext>
    </p:extLst>
  </p:cSld>
  <p:clrMapOvr>
    <a:overrideClrMapping bg1="lt1" tx1="dk1" bg2="lt2" tx2="dk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تريلس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panose="020B0604020202020204" pitchFamily="34" charset="0"/>
                <a:ea typeface="ＭＳ Ｐゴシック" charset="0"/>
                <a:cs typeface="Arial" panose="020B0604020202020204" pitchFamily="34" charset="0"/>
              </a:rPr>
              <a:t>الكنائس السبعة (رؤيا 2- 3).</a:t>
            </a:r>
            <a:endParaRPr lang="en-US" dirty="0">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لاودكية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اريثراي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أفروديسياس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سايمة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يومنيا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ألباندا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هرقلة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ميليتس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ليبيدس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كولوفون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أدراميتيوم</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
        <p:nvSpPr>
          <p:cNvPr id="64" name="Text Box 15"/>
          <p:cNvSpPr txBox="1">
            <a:spLocks noChangeArrowheads="1"/>
          </p:cNvSpPr>
          <p:nvPr/>
        </p:nvSpPr>
        <p:spPr bwMode="auto">
          <a:xfrm>
            <a:off x="4838700" y="719049"/>
            <a:ext cx="4298950" cy="2862322"/>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كُنْتُ فِي ٱلرُّوحِ فِي يَوْمِ ٱلرَّبِّ، </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وَسَمِعْتُ وَرَائِي صَوْتًا عَظِيمًا كَصَوْتِ بُوقٍ قَائِلًا:</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«أَنَا هُوَ ٱلْأَلِفُ وَٱلْيَاءُ. ٱلْأَوَّلُ وَٱلْآخِرُ.</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وَٱلَّذِي تَرَاهُ، ٱكْتُبْ فِي كِتَابٍ وَأَرْسِلْ </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إِلَى ٱلسَّبْعِ ٱلْكَنَائِسِ ٱلَّتِي فِي أَسِيَّا:</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إِلَى أَفَسُسَ، وَإِلَى سِمِيرْنَا، وَإِلَى بَرْغَامُسَ، </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وَإِلَى ثِيَاتِيرَا، وَإِلَى سَارْدِسَ، وَإِلَى فِيلَادَلْفِيَا،</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وَإِلَى لَاوُدِكِيَّةَ».</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(رؤيا 1: 10- 11).</a:t>
            </a:r>
            <a:endPar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81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withGroup">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up)">
                                      <p:cBhvr>
                                        <p:cTn id="67" dur="500"/>
                                        <p:tgtEl>
                                          <p:spTgt spid="63"/>
                                        </p:tgtEl>
                                      </p:cBhvr>
                                    </p:animEffect>
                                  </p:childTnLst>
                                </p:cTn>
                              </p:par>
                            </p:childTnLst>
                          </p:cTn>
                        </p:par>
                        <p:par>
                          <p:cTn id="68" fill="hold" nodeType="afterGroup">
                            <p:stCondLst>
                              <p:cond delay="35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nodeType="afterGroup">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إن رؤية يوحنا للمسيح الممجد تثبت أنه</a:t>
            </a:r>
            <a:b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 قادر أن يعالج</a:t>
            </a:r>
            <a:b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 مشاكل الكنيسة</a:t>
            </a:r>
            <a:b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 الداخلية والخارجية. </a:t>
            </a:r>
            <a:br>
              <a:rPr lang="en-US" sz="3600" b="1" dirty="0">
                <a:effectLst>
                  <a:glow rad="152400">
                    <a:schemeClr val="tx1"/>
                  </a:glow>
                </a:effectLst>
                <a:latin typeface="Arial" charset="0"/>
                <a:ea typeface="ＭＳ Ｐゴシック" charset="0"/>
              </a:rPr>
            </a:br>
            <a:r>
              <a:rPr lang="ar-JO" sz="3600" b="1" dirty="0">
                <a:effectLst>
                  <a:glow rad="152400">
                    <a:schemeClr val="tx1"/>
                  </a:glow>
                </a:effectLst>
                <a:latin typeface="Arial" charset="0"/>
                <a:ea typeface="ＭＳ Ｐゴシック" charset="0"/>
              </a:rPr>
              <a:t>(1: 12- 16).</a:t>
            </a:r>
            <a:endParaRPr lang="en-US" sz="3600" b="1" dirty="0">
              <a:effectLst>
                <a:glow rad="152400">
                  <a:schemeClr val="tx1"/>
                </a:glow>
              </a:effectLst>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790837112"/>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0" y="3453758"/>
            <a:ext cx="3603868" cy="2050012"/>
          </a:xfrm>
        </p:spPr>
        <p:txBody>
          <a:bodyPr/>
          <a:lstStyle/>
          <a:p>
            <a:r>
              <a:rPr lang="ar-JO" sz="24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الملك - الديان</a:t>
            </a: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a:t>
            </a:r>
            <a:br>
              <a:rPr lang="ar-JO" sz="2400" b="1" dirty="0">
                <a:effectLst>
                  <a:glow rad="215900">
                    <a:schemeClr val="tx1"/>
                  </a:glow>
                </a:effectLst>
                <a:latin typeface="Arial" panose="020B0604020202020204" pitchFamily="34" charset="0"/>
                <a:ea typeface="ＭＳ Ｐゴシック" charset="0"/>
                <a:cs typeface="Arial" panose="020B0604020202020204" pitchFamily="34" charset="0"/>
              </a:rPr>
            </a:b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مُتَسَرْبِلًا بِثَوْبٍ إِلَى ٱلرِّجْلَيْنِ، وَمُتَمَنْطِقًا عِنْدَ ثَدْيَيْهِ </a:t>
            </a:r>
            <a:br>
              <a:rPr lang="ar-JO" sz="2400" b="1" dirty="0">
                <a:effectLst>
                  <a:glow rad="215900">
                    <a:schemeClr val="tx1"/>
                  </a:glow>
                </a:effectLst>
                <a:latin typeface="Arial" panose="020B0604020202020204" pitchFamily="34" charset="0"/>
                <a:ea typeface="ＭＳ Ｐゴシック" charset="0"/>
                <a:cs typeface="Arial" panose="020B0604020202020204" pitchFamily="34" charset="0"/>
              </a:rPr>
            </a:b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بِمِنْطَقَةٍ مِنْ ذَهَبٍ." </a:t>
            </a:r>
            <a:br>
              <a:rPr lang="ar-JO" sz="2400" b="1" dirty="0">
                <a:effectLst>
                  <a:glow rad="215900">
                    <a:schemeClr val="tx1"/>
                  </a:glow>
                </a:effectLst>
                <a:latin typeface="Arial" panose="020B0604020202020204" pitchFamily="34" charset="0"/>
                <a:ea typeface="ＭＳ Ｐゴシック" charset="0"/>
                <a:cs typeface="Arial" panose="020B0604020202020204" pitchFamily="34" charset="0"/>
              </a:rPr>
            </a:b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(1: 13)</a:t>
            </a:r>
            <a:endParaRPr lang="en-US" sz="24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264686" y="316511"/>
            <a:ext cx="3879314" cy="205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24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الأبدية</a:t>
            </a: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 وَأَمَّا رَأْسُهُ وَشَعْرُهُ فَأَبْيَضَانِ كَٱلصُّوفِ ٱلْأَبْيَضِ."</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(1: 14 أ؛ راجع " ٱلْقَدِيمُ ٱلْأَيَّامِ." دا 7: 9؛ 13، 22).</a:t>
            </a:r>
            <a:endParaRPr lang="en-US" sz="24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55359"/>
            <a:ext cx="4027214" cy="1820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24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العلم الكلي ودينونة الأبرار</a:t>
            </a: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"عيناه كلهيب نار"</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(1: 14 ب؛ راجع رؤ 19: 12؛ </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عب 4: 12).</a:t>
            </a:r>
            <a:endParaRPr lang="en-US" sz="24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7"/>
          <p:cNvSpPr txBox="1">
            <a:spLocks noChangeArrowheads="1"/>
          </p:cNvSpPr>
          <p:nvPr/>
        </p:nvSpPr>
        <p:spPr bwMode="auto">
          <a:xfrm>
            <a:off x="8424890" y="20638"/>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344</a:t>
            </a:r>
          </a:p>
        </p:txBody>
      </p:sp>
      <p:sp>
        <p:nvSpPr>
          <p:cNvPr id="8" name="Rectangle 2"/>
          <p:cNvSpPr txBox="1">
            <a:spLocks noChangeArrowheads="1"/>
          </p:cNvSpPr>
          <p:nvPr/>
        </p:nvSpPr>
        <p:spPr bwMode="auto">
          <a:xfrm>
            <a:off x="5355597" y="4551849"/>
            <a:ext cx="3603868" cy="1820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24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الدينونة</a:t>
            </a: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 وَرِجْلَاهُ شِبْهُ ٱلنُّحَاسِ ٱلنَّقِيِّ، كَأَنَّهُمَا مَحْمِيَّتَانِ فِي أَتُونٍ." 1: 15 أ؛ راجع رؤ 9: 12؛ </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عب 4: 12). </a:t>
            </a:r>
            <a:endParaRPr lang="en-US" sz="24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139777" y="6372214"/>
            <a:ext cx="7980383" cy="485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ar-JO" sz="1800" b="1" dirty="0">
                <a:effectLst>
                  <a:glow rad="215900">
                    <a:schemeClr val="tx1"/>
                  </a:glow>
                </a:effectLst>
                <a:latin typeface="Arial" charset="0"/>
                <a:ea typeface="ＭＳ Ｐゴシック" charset="0"/>
              </a:rPr>
              <a:t>-- وارن ويرسبي </a:t>
            </a:r>
            <a:r>
              <a:rPr lang="ar-JO" sz="1800" b="1" i="1" dirty="0">
                <a:effectLst>
                  <a:glow rad="215900">
                    <a:schemeClr val="tx1"/>
                  </a:glow>
                </a:effectLst>
                <a:latin typeface="Arial" charset="0"/>
                <a:ea typeface="ＭＳ Ｐゴシック" charset="0"/>
              </a:rPr>
              <a:t>الكتاب المقدس المفسر </a:t>
            </a:r>
            <a:endParaRPr lang="en-US" sz="1800" b="1" i="1" dirty="0">
              <a:effectLst>
                <a:glow rad="215900">
                  <a:schemeClr val="tx1"/>
                </a:glow>
              </a:effectLst>
              <a:latin typeface="Arial" charset="0"/>
              <a:ea typeface="ＭＳ Ｐゴシック" charset="0"/>
            </a:endParaRPr>
          </a:p>
        </p:txBody>
      </p:sp>
    </p:spTree>
    <p:extLst>
      <p:ext uri="{BB962C8B-B14F-4D97-AF65-F5344CB8AC3E}">
        <p14:creationId xmlns:p14="http://schemas.microsoft.com/office/powerpoint/2010/main" val="138747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5" grpId="0"/>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222588" y="34185"/>
            <a:ext cx="3921412" cy="2422824"/>
          </a:xfrm>
        </p:spPr>
        <p:txBody>
          <a:bodyPr/>
          <a:lstStyle/>
          <a:p>
            <a:r>
              <a:rPr lang="ar-JO" b="1" dirty="0">
                <a:latin typeface="Arial" panose="020B0604020202020204" pitchFamily="34" charset="0"/>
                <a:ea typeface="ＭＳ Ｐゴシック" charset="0"/>
                <a:cs typeface="Arial" panose="020B0604020202020204" pitchFamily="34" charset="0"/>
              </a:rPr>
              <a:t>"... </a:t>
            </a:r>
            <a:r>
              <a:rPr lang="ar-JO" b="1" dirty="0">
                <a:solidFill>
                  <a:srgbClr val="FFFF00"/>
                </a:solidFill>
                <a:latin typeface="Arial" panose="020B0604020202020204" pitchFamily="34" charset="0"/>
                <a:ea typeface="ＭＳ Ｐゴシック" charset="0"/>
                <a:cs typeface="Arial" panose="020B0604020202020204" pitchFamily="34" charset="0"/>
              </a:rPr>
              <a:t>صوت</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مياهٍ كثيرة"</a:t>
            </a:r>
            <a:br>
              <a:rPr lang="en-US" b="1" dirty="0">
                <a:latin typeface="Arial" charset="0"/>
                <a:ea typeface="ＭＳ Ｐゴシック" charset="0"/>
              </a:rPr>
            </a:br>
            <a:r>
              <a:rPr lang="ar-JO" sz="3600" b="1" dirty="0">
                <a:latin typeface="Arial" charset="0"/>
                <a:ea typeface="ＭＳ Ｐゴシック" charset="0"/>
              </a:rPr>
              <a:t>(1: 15 ب).</a:t>
            </a:r>
            <a:endParaRPr lang="en-US" sz="36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
        <p:nvSpPr>
          <p:cNvPr id="5" name="Rectangle 2"/>
          <p:cNvSpPr txBox="1">
            <a:spLocks noChangeArrowheads="1"/>
          </p:cNvSpPr>
          <p:nvPr/>
        </p:nvSpPr>
        <p:spPr bwMode="auto">
          <a:xfrm>
            <a:off x="5222588" y="2631852"/>
            <a:ext cx="3921412" cy="3757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bg1"/>
                </a:solidFill>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a:r>
              <a:rPr lang="ar-JO" sz="2400" dirty="0">
                <a:latin typeface="Arial" panose="020B0604020202020204" pitchFamily="34" charset="0"/>
                <a:cs typeface="Arial" panose="020B0604020202020204" pitchFamily="34" charset="0"/>
              </a:rPr>
              <a:t>1. </a:t>
            </a:r>
            <a:r>
              <a:rPr lang="ar-SA" sz="2400" dirty="0">
                <a:latin typeface="Arial" panose="020B0604020202020204" pitchFamily="34" charset="0"/>
                <a:cs typeface="Arial" panose="020B0604020202020204" pitchFamily="34" charset="0"/>
              </a:rPr>
              <a:t>يجمع المسيح كل</a:t>
            </a:r>
            <a:endParaRPr lang="ar-JO" sz="2400" dirty="0">
              <a:latin typeface="Arial" panose="020B0604020202020204" pitchFamily="34" charset="0"/>
              <a:cs typeface="Arial" panose="020B0604020202020204" pitchFamily="34" charset="0"/>
            </a:endParaRPr>
          </a:p>
          <a:p>
            <a:pPr algn="r"/>
            <a:r>
              <a:rPr lang="ar-SA" sz="2400" dirty="0">
                <a:latin typeface="Arial" panose="020B0604020202020204" pitchFamily="34" charset="0"/>
                <a:cs typeface="Arial" panose="020B0604020202020204" pitchFamily="34" charset="0"/>
              </a:rPr>
              <a:t> "تيارات الرؤيا" معًا</a:t>
            </a:r>
            <a:endParaRPr lang="ar-JO" sz="2400" dirty="0">
              <a:latin typeface="Arial" panose="020B0604020202020204" pitchFamily="34" charset="0"/>
              <a:cs typeface="Arial" panose="020B0604020202020204" pitchFamily="34" charset="0"/>
            </a:endParaRPr>
          </a:p>
          <a:p>
            <a:pPr algn="r"/>
            <a:r>
              <a:rPr lang="ar-SA" sz="2400" dirty="0">
                <a:latin typeface="Arial" panose="020B0604020202020204" pitchFamily="34" charset="0"/>
                <a:cs typeface="Arial" panose="020B0604020202020204" pitchFamily="34" charset="0"/>
              </a:rPr>
              <a:t> وهو "</a:t>
            </a:r>
            <a:r>
              <a:rPr lang="ar-SA" sz="2400" dirty="0">
                <a:solidFill>
                  <a:srgbClr val="FFFF00"/>
                </a:solidFill>
                <a:latin typeface="Arial" panose="020B0604020202020204" pitchFamily="34" charset="0"/>
                <a:cs typeface="Arial" panose="020B0604020202020204" pitchFamily="34" charset="0"/>
              </a:rPr>
              <a:t>كلمة الآب الأخيرة</a:t>
            </a:r>
            <a:r>
              <a:rPr lang="ar-SA" sz="2400" dirty="0">
                <a:latin typeface="Arial" panose="020B0604020202020204" pitchFamily="34" charset="0"/>
                <a:cs typeface="Arial" panose="020B0604020202020204" pitchFamily="34" charset="0"/>
              </a:rPr>
              <a:t>" </a:t>
            </a:r>
            <a:r>
              <a:rPr lang="ar-JO" sz="2400" dirty="0">
                <a:latin typeface="Arial" panose="020B0604020202020204" pitchFamily="34" charset="0"/>
                <a:cs typeface="Arial" panose="020B0604020202020204" pitchFamily="34" charset="0"/>
              </a:rPr>
              <a:t>للإنسان.</a:t>
            </a:r>
          </a:p>
          <a:p>
            <a:pPr algn="r"/>
            <a:r>
              <a:rPr lang="ar-SA" sz="2400" dirty="0">
                <a:latin typeface="Arial" panose="020B0604020202020204" pitchFamily="34" charset="0"/>
                <a:cs typeface="Arial" panose="020B0604020202020204" pitchFamily="34" charset="0"/>
              </a:rPr>
              <a:t> (عب 1: 1- 3).</a:t>
            </a:r>
            <a:endParaRPr lang="ar-JO" sz="2400" dirty="0">
              <a:latin typeface="Arial" panose="020B0604020202020204" pitchFamily="34" charset="0"/>
              <a:cs typeface="Arial" panose="020B0604020202020204" pitchFamily="34" charset="0"/>
            </a:endParaRPr>
          </a:p>
          <a:p>
            <a:pPr algn="l"/>
            <a:endParaRPr lang="en-US" sz="2400" dirty="0">
              <a:latin typeface="Arial" panose="020B0604020202020204" pitchFamily="34" charset="0"/>
              <a:cs typeface="Arial" panose="020B0604020202020204" pitchFamily="34" charset="0"/>
            </a:endParaRPr>
          </a:p>
          <a:p>
            <a:pPr algn="r"/>
            <a:r>
              <a:rPr lang="ar-JO" sz="2400" dirty="0">
                <a:latin typeface="Arial" panose="020B0604020202020204" pitchFamily="34" charset="0"/>
                <a:cs typeface="Arial" panose="020B0604020202020204" pitchFamily="34" charset="0"/>
              </a:rPr>
              <a:t>2</a:t>
            </a:r>
            <a:r>
              <a:rPr lang="ar-SA" sz="2400" dirty="0">
                <a:latin typeface="Arial" panose="020B0604020202020204" pitchFamily="34" charset="0"/>
                <a:cs typeface="Arial" panose="020B0604020202020204" pitchFamily="34" charset="0"/>
              </a:rPr>
              <a:t>. إنه </a:t>
            </a:r>
            <a:r>
              <a:rPr lang="ar-JO" sz="2400" dirty="0">
                <a:latin typeface="Arial" panose="020B0604020202020204" pitchFamily="34" charset="0"/>
                <a:cs typeface="Arial" panose="020B0604020202020204" pitchFamily="34" charset="0"/>
              </a:rPr>
              <a:t>"</a:t>
            </a:r>
            <a:r>
              <a:rPr lang="ar-SA" sz="2400" dirty="0">
                <a:latin typeface="Arial" panose="020B0604020202020204" pitchFamily="34" charset="0"/>
                <a:cs typeface="Arial" panose="020B0604020202020204" pitchFamily="34" charset="0"/>
              </a:rPr>
              <a:t>يتحدث </a:t>
            </a:r>
            <a:r>
              <a:rPr lang="ar-SA" sz="2400" dirty="0">
                <a:solidFill>
                  <a:srgbClr val="FFFF00"/>
                </a:solidFill>
                <a:latin typeface="Arial" panose="020B0604020202020204" pitchFamily="34" charset="0"/>
                <a:cs typeface="Arial" panose="020B0604020202020204" pitchFamily="34" charset="0"/>
              </a:rPr>
              <a:t>بقوة وسلطان</a:t>
            </a:r>
            <a:endParaRPr lang="ar-JO" sz="2400" dirty="0">
              <a:solidFill>
                <a:srgbClr val="FFFF00"/>
              </a:solidFill>
              <a:latin typeface="Arial" panose="020B0604020202020204" pitchFamily="34" charset="0"/>
              <a:cs typeface="Arial" panose="020B0604020202020204" pitchFamily="34" charset="0"/>
            </a:endParaRPr>
          </a:p>
          <a:p>
            <a:pPr algn="r"/>
            <a:r>
              <a:rPr lang="ar-SA" sz="2400" dirty="0">
                <a:latin typeface="Arial" panose="020B0604020202020204" pitchFamily="34" charset="0"/>
                <a:cs typeface="Arial" panose="020B0604020202020204" pitchFamily="34" charset="0"/>
              </a:rPr>
              <a:t> ويجب أن يُسمع</a:t>
            </a:r>
            <a:r>
              <a:rPr lang="ar-JO" sz="2400" dirty="0">
                <a:latin typeface="Arial" panose="020B0604020202020204" pitchFamily="34" charset="0"/>
                <a:cs typeface="Arial" panose="020B0604020202020204" pitchFamily="34" charset="0"/>
              </a:rPr>
              <a:t>."</a:t>
            </a:r>
          </a:p>
          <a:p>
            <a:pPr algn="r"/>
            <a:r>
              <a:rPr lang="ar-JO" sz="2400" dirty="0">
                <a:latin typeface="Arial" panose="020B0604020202020204" pitchFamily="34" charset="0"/>
                <a:cs typeface="Arial" panose="020B0604020202020204" pitchFamily="34" charset="0"/>
              </a:rPr>
              <a:t>(ويرسبي).</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13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246"/>
          <a:stretch/>
        </p:blipFill>
        <p:spPr>
          <a:xfrm>
            <a:off x="0" y="-1"/>
            <a:ext cx="9144000" cy="6566789"/>
          </a:xfrm>
          <a:prstGeom prst="rect">
            <a:avLst/>
          </a:prstGeom>
        </p:spPr>
      </p:pic>
      <p:sp>
        <p:nvSpPr>
          <p:cNvPr id="97282" name="Rectangle 2"/>
          <p:cNvSpPr>
            <a:spLocks noGrp="1" noChangeArrowheads="1"/>
          </p:cNvSpPr>
          <p:nvPr>
            <p:ph type="ctrTitle"/>
          </p:nvPr>
        </p:nvSpPr>
        <p:spPr>
          <a:xfrm>
            <a:off x="103773" y="720027"/>
            <a:ext cx="3128834" cy="4835525"/>
          </a:xfrm>
        </p:spPr>
        <p:txBody>
          <a:bodyPr/>
          <a:lstStyle/>
          <a:p>
            <a:r>
              <a:rPr lang="ar-JO" sz="4800" b="1" dirty="0">
                <a:effectLst>
                  <a:glow rad="215900">
                    <a:schemeClr val="tx1"/>
                  </a:glow>
                </a:effectLst>
                <a:latin typeface="Arial" panose="020B0604020202020204" pitchFamily="34" charset="0"/>
                <a:ea typeface="ＭＳ Ｐゴシック" charset="0"/>
                <a:cs typeface="Arial" panose="020B0604020202020204" pitchFamily="34" charset="0"/>
              </a:rPr>
              <a:t>"</a:t>
            </a:r>
            <a:r>
              <a:rPr lang="ar-JO" sz="48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سيف</a:t>
            </a:r>
            <a:r>
              <a:rPr lang="ar-JO" sz="4800" b="1" dirty="0">
                <a:effectLst>
                  <a:glow rad="215900">
                    <a:schemeClr val="tx1"/>
                  </a:glow>
                </a:effectLst>
                <a:latin typeface="Arial" panose="020B0604020202020204" pitchFamily="34" charset="0"/>
                <a:ea typeface="ＭＳ Ｐゴシック" charset="0"/>
                <a:cs typeface="Arial" panose="020B0604020202020204" pitchFamily="34" charset="0"/>
              </a:rPr>
              <a:t>... يخرج من فمهِ"</a:t>
            </a:r>
            <a:br>
              <a:rPr lang="ar-JO" sz="4800" b="1" dirty="0">
                <a:effectLst>
                  <a:glow rad="2159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215900">
                    <a:schemeClr val="tx1"/>
                  </a:glow>
                </a:effectLst>
                <a:latin typeface="Arial" panose="020B0604020202020204" pitchFamily="34" charset="0"/>
                <a:ea typeface="ＭＳ Ｐゴシック" charset="0"/>
                <a:cs typeface="Arial" panose="020B0604020202020204" pitchFamily="34" charset="0"/>
              </a:rPr>
              <a:t>(1: 16)</a:t>
            </a:r>
            <a:endParaRPr lang="en-US" sz="40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5394972" y="759085"/>
            <a:ext cx="3749028" cy="6098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2159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sz="3600" dirty="0">
                <a:latin typeface="Arial" panose="020B0604020202020204" pitchFamily="34" charset="0"/>
                <a:cs typeface="Arial" panose="020B0604020202020204" pitchFamily="34" charset="0"/>
              </a:rPr>
              <a:t>"...</a:t>
            </a:r>
            <a:r>
              <a:rPr lang="ar-SA" sz="3600" dirty="0">
                <a:solidFill>
                  <a:srgbClr val="FFFF00"/>
                </a:solidFill>
                <a:latin typeface="Arial" panose="020B0604020202020204" pitchFamily="34" charset="0"/>
                <a:cs typeface="Arial" panose="020B0604020202020204" pitchFamily="34" charset="0"/>
              </a:rPr>
              <a:t>كلمة الله حيّة </a:t>
            </a:r>
            <a:endParaRPr lang="ar-JO" sz="3600" dirty="0">
              <a:solidFill>
                <a:srgbClr val="FFFF00"/>
              </a:solidFill>
              <a:latin typeface="Arial" panose="020B0604020202020204" pitchFamily="34" charset="0"/>
              <a:cs typeface="Arial" panose="020B0604020202020204" pitchFamily="34" charset="0"/>
            </a:endParaRPr>
          </a:p>
          <a:p>
            <a:r>
              <a:rPr lang="ar-SA" sz="2800" dirty="0">
                <a:latin typeface="Arial" panose="020B0604020202020204" pitchFamily="34" charset="0"/>
                <a:cs typeface="Arial" panose="020B0604020202020204" pitchFamily="34" charset="0"/>
              </a:rPr>
              <a:t>(عب 4: 12؛ أف 6: 17).</a:t>
            </a:r>
          </a:p>
          <a:p>
            <a:r>
              <a:rPr lang="ar-SA" sz="3600" dirty="0">
                <a:latin typeface="Arial" panose="020B0604020202020204" pitchFamily="34" charset="0"/>
                <a:cs typeface="Arial" panose="020B0604020202020204" pitchFamily="34" charset="0"/>
              </a:rPr>
              <a:t>هو يحارب أعدائهِ باستخدام كلمتهِ </a:t>
            </a:r>
            <a:endParaRPr lang="ar-JO" sz="3600" dirty="0">
              <a:latin typeface="Arial" panose="020B0604020202020204" pitchFamily="34" charset="0"/>
              <a:cs typeface="Arial" panose="020B0604020202020204" pitchFamily="34" charset="0"/>
            </a:endParaRPr>
          </a:p>
          <a:p>
            <a:r>
              <a:rPr lang="ar-SA" sz="2800" dirty="0">
                <a:latin typeface="Arial" panose="020B0604020202020204" pitchFamily="34" charset="0"/>
                <a:cs typeface="Arial" panose="020B0604020202020204" pitchFamily="34" charset="0"/>
              </a:rPr>
              <a:t>(رؤ 2: 16؛ 19: 19- 21)</a:t>
            </a:r>
            <a:r>
              <a:rPr lang="ar-SA" sz="3600" dirty="0">
                <a:latin typeface="Arial" panose="020B0604020202020204" pitchFamily="34" charset="0"/>
                <a:cs typeface="Arial" panose="020B0604020202020204" pitchFamily="34" charset="0"/>
              </a:rPr>
              <a:t>"</a:t>
            </a:r>
          </a:p>
          <a:p>
            <a:r>
              <a:rPr lang="ar-SA" sz="3600" dirty="0">
                <a:latin typeface="Arial" panose="020B0604020202020204" pitchFamily="34" charset="0"/>
                <a:cs typeface="Arial" panose="020B0604020202020204" pitchFamily="34" charset="0"/>
              </a:rPr>
              <a:t>(ويرسبي).</a:t>
            </a:r>
          </a:p>
        </p:txBody>
      </p:sp>
    </p:spTree>
    <p:extLst>
      <p:ext uri="{BB962C8B-B14F-4D97-AF65-F5344CB8AC3E}">
        <p14:creationId xmlns:p14="http://schemas.microsoft.com/office/powerpoint/2010/main" val="200264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3" y="609600"/>
            <a:ext cx="3740150" cy="3505200"/>
          </a:xfrm>
        </p:spPr>
        <p:txBody>
          <a:bodyPr/>
          <a:lstStyle/>
          <a:p>
            <a:pPr rtl="1"/>
            <a:r>
              <a:rPr lang="ar-EG" b="1" dirty="0">
                <a:latin typeface="Arial" charset="0"/>
              </a:rPr>
              <a:t>كيف يمكنك أن </a:t>
            </a:r>
            <a:r>
              <a:rPr lang="ar-EG" b="1" dirty="0">
                <a:solidFill>
                  <a:srgbClr val="FFC000"/>
                </a:solidFill>
                <a:latin typeface="Arial" charset="0"/>
              </a:rPr>
              <a:t>تنظر</a:t>
            </a:r>
            <a:r>
              <a:rPr lang="ar-EG" b="1" dirty="0">
                <a:latin typeface="Arial" charset="0"/>
              </a:rPr>
              <a:t> إلى الرب أثناء جهادك؟</a:t>
            </a:r>
            <a:endParaRPr lang="en-US" b="1" dirty="0">
              <a:latin typeface="Arial" charset="0"/>
            </a:endParaRP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48440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ar-SA" sz="3600" b="1" dirty="0">
                <a:effectLst>
                  <a:glow rad="190500">
                    <a:schemeClr val="tx1"/>
                  </a:glow>
                </a:effectLst>
                <a:latin typeface="Arial" charset="0"/>
                <a:ea typeface="ＭＳ Ｐゴシック" charset="0"/>
              </a:rPr>
              <a:t>رؤيا ١ : ١٧-١٨</a:t>
            </a:r>
            <a:br>
              <a:rPr lang="ar-SA" sz="3600" b="1" dirty="0">
                <a:effectLst>
                  <a:glow rad="190500">
                    <a:schemeClr val="tx1"/>
                  </a:glow>
                </a:effectLst>
                <a:latin typeface="Arial" charset="0"/>
                <a:ea typeface="ＭＳ Ｐゴシック" charset="0"/>
              </a:rPr>
            </a:br>
            <a:br>
              <a:rPr lang="en-US" sz="3600" b="1" dirty="0">
                <a:effectLst>
                  <a:glow rad="190500">
                    <a:schemeClr val="tx1"/>
                  </a:glow>
                </a:effectLst>
                <a:latin typeface="Arial" charset="0"/>
                <a:ea typeface="ＭＳ Ｐゴシック" charset="0"/>
              </a:rPr>
            </a:br>
            <a:r>
              <a:rPr lang="ar-SA" sz="3600" b="1" dirty="0">
                <a:effectLst>
                  <a:glow rad="190500">
                    <a:schemeClr val="tx1"/>
                  </a:glow>
                </a:effectLst>
                <a:latin typeface="Arial" charset="0"/>
                <a:ea typeface="ＭＳ Ｐゴシック" charset="0"/>
              </a:rPr>
              <a:t>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a:t>
            </a:r>
          </a:p>
        </p:txBody>
      </p:sp>
    </p:spTree>
    <p:extLst>
      <p:ext uri="{BB962C8B-B14F-4D97-AF65-F5344CB8AC3E}">
        <p14:creationId xmlns:p14="http://schemas.microsoft.com/office/powerpoint/2010/main" val="21506221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684213" y="2625725"/>
            <a:ext cx="7991475" cy="2556727"/>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30000" noProof="0">
                <a:ln>
                  <a:noFill/>
                </a:ln>
                <a:solidFill>
                  <a:srgbClr val="000000"/>
                </a:solidFill>
                <a:effectLst/>
                <a:uLnTx/>
                <a:uFillTx/>
                <a:latin typeface="Comic Sans MS" charset="0"/>
                <a:ea typeface="ＭＳ Ｐゴシック" charset="0"/>
              </a:rPr>
              <a:t>١٧</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فَلَمَّا رَأَيْتُهُ سَقَطْتُ عِنْدَ رِجْلَيْهِ كَمَيِّتٍ، فَوَضَعَ يَدَهُ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ٱلْيُمْنَى</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عَلَيَّ قَائِلًا لِي: «لَا تَخَفْ، أَنَا هُوَ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ٱلْأَوَّلُ</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وَٱلْآخِرُ</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١٨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وَٱلْحَيُّ</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وَكُنْتُ مَيْتًا، وَهَا أَنَا حَيٌّ إِلَى أَبَدِ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ٱلْآبِدِينَ</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آمِينَ. وَلِي مَفَاتِيحُ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ٱلْهَاوِيَةِ</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وَٱلْمَوْتِ</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١٩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فَٱكْتُبْ</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مَا رَأَيْتَ</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وَمَا هُوَ </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ك</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َائِنٌ</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وَمَا هُوَ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عَتِيدٌ أَنْ يَكُونَ بَعْدَ هَذَا</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رؤيا ١: ١٧-١٩</a:t>
            </a:r>
            <a:endParaRPr kumimoji="0" lang="en-US" sz="3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4931" name="Text Box 2"/>
          <p:cNvSpPr txBox="1">
            <a:spLocks noChangeArrowheads="1"/>
          </p:cNvSpPr>
          <p:nvPr/>
        </p:nvSpPr>
        <p:spPr bwMode="auto">
          <a:xfrm>
            <a:off x="395288" y="152400"/>
            <a:ext cx="7475123" cy="1938992"/>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4800" b="0" i="0" u="none" strike="noStrike" kern="1200" cap="none" spc="0" normalizeH="0" baseline="0" noProof="0">
                <a:ln>
                  <a:noFill/>
                </a:ln>
                <a:solidFill>
                  <a:srgbClr val="FFFFFF"/>
                </a:solidFill>
                <a:effectLst/>
                <a:uLnTx/>
                <a:uFillTx/>
                <a:latin typeface="Arial" charset="0"/>
                <a:ea typeface="ＭＳ Ｐゴシック" charset="0"/>
                <a:cs typeface="Arial" charset="0"/>
              </a:rPr>
              <a:t>4 مبادئ تفسيرية 
</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53987" name="Text Box 3"/>
          <p:cNvSpPr txBox="1">
            <a:spLocks noChangeArrowheads="1"/>
          </p:cNvSpPr>
          <p:nvPr/>
        </p:nvSpPr>
        <p:spPr bwMode="auto">
          <a:xfrm>
            <a:off x="912386" y="1421036"/>
            <a:ext cx="5601575" cy="1079399"/>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rPr>
              <a:t>استخدام سفر الرؤيا كمخطط الوحي المُلهم
</a:t>
            </a:r>
            <a:endParaRPr kumimoji="0" lang="en-US"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endParaRPr>
          </a:p>
        </p:txBody>
      </p:sp>
      <p:sp>
        <p:nvSpPr>
          <p:cNvPr id="553993" name="Text Box 9"/>
          <p:cNvSpPr txBox="1">
            <a:spLocks noChangeArrowheads="1"/>
          </p:cNvSpPr>
          <p:nvPr/>
        </p:nvSpPr>
        <p:spPr bwMode="auto">
          <a:xfrm>
            <a:off x="912386" y="6002338"/>
            <a:ext cx="1836029"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رأيت</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4" name="Text Box 10"/>
          <p:cNvSpPr txBox="1">
            <a:spLocks noChangeArrowheads="1"/>
          </p:cNvSpPr>
          <p:nvPr/>
        </p:nvSpPr>
        <p:spPr bwMode="auto">
          <a:xfrm>
            <a:off x="3744571" y="5940119"/>
            <a:ext cx="859229" cy="9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كائن</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5" name="Text Box 11"/>
          <p:cNvSpPr txBox="1">
            <a:spLocks noChangeArrowheads="1"/>
          </p:cNvSpPr>
          <p:nvPr/>
        </p:nvSpPr>
        <p:spPr bwMode="auto">
          <a:xfrm>
            <a:off x="5651501" y="5786894"/>
            <a:ext cx="3024188" cy="9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عتيد ان يكون بعد هذا</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704039" cy="461665"/>
          </a:xfrm>
          <a:prstGeom prst="rect">
            <a:avLst/>
          </a:prstGeom>
          <a:solidFill>
            <a:schemeClr val="tx1"/>
          </a:solidFill>
          <a:ln>
            <a:noFill/>
          </a:ln>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٣٣٠</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418727" y="1041400"/>
            <a:ext cx="7451683" cy="552624"/>
          </a:xfrm>
        </p:spPr>
        <p:txBody>
          <a:bodyPr/>
          <a:lstStyle/>
          <a:p>
            <a:pPr algn="r"/>
            <a:r>
              <a:rPr lang="ar-SA" sz="3200" b="1" i="1" kern="1200" dirty="0">
                <a:solidFill>
                  <a:srgbClr val="FFFFFF"/>
                </a:solidFill>
                <a:effectLst>
                  <a:glow rad="292100">
                    <a:srgbClr val="000000">
                      <a:alpha val="75000"/>
                    </a:srgbClr>
                  </a:glow>
                </a:effectLst>
                <a:ea typeface="+mn-ea"/>
              </a:rPr>
              <a:t>المبدأ رقم 4:
</a:t>
            </a:r>
            <a:endParaRPr lang="en-US" dirty="0"/>
          </a:p>
        </p:txBody>
      </p:sp>
    </p:spTree>
    <p:extLst>
      <p:ext uri="{BB962C8B-B14F-4D97-AF65-F5344CB8AC3E}">
        <p14:creationId xmlns:p14="http://schemas.microsoft.com/office/powerpoint/2010/main" val="96253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في أحداث النهاية </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الإصحاحات </a:t>
                      </a:r>
                      <a:r>
                        <a:rPr kumimoji="0" lang="en-US" sz="1800" b="1" i="0" u="none" strike="noStrike" cap="none" normalizeH="0" baseline="0" dirty="0">
                          <a:ln>
                            <a:noFill/>
                          </a:ln>
                          <a:solidFill>
                            <a:schemeClr val="tx1"/>
                          </a:solidFill>
                          <a:effectLst/>
                          <a:latin typeface="Arial" charset="0"/>
                          <a:ea typeface="ＭＳ Ｐゴシック" charset="0"/>
                          <a:cs typeface="Arial"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r>
                        <a:rPr kumimoji="0" lang="ar-JO" sz="1800" b="1" i="0" u="none" strike="noStrike" cap="none" normalizeH="0" baseline="0" dirty="0">
                          <a:ln>
                            <a:noFill/>
                          </a:ln>
                          <a:solidFill>
                            <a:schemeClr val="tx1"/>
                          </a:solidFill>
                          <a:effectLst/>
                          <a:latin typeface="Arial" charset="0"/>
                          <a:ea typeface="ＭＳ Ｐゴシック" charset="0"/>
                          <a:cs typeface="Arial" charset="0"/>
                        </a:rPr>
                        <a:t> 2-3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الإصحاحات 4-22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(1: 19 أ)</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8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19 ب)</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ماضي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حاضر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مستقبل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charset="0"/>
                          <a:ea typeface="ＭＳ Ｐゴシック" charset="0"/>
                          <a:cs typeface="Arial"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charset="0"/>
                          <a:ea typeface="ＭＳ Ｐゴシック" charset="0"/>
                          <a:cs typeface="Arial" charset="0"/>
                        </a:rPr>
                        <a:t>المسيح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كشف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على الأرض</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إلى السماء على الأرض</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الواجبات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0329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b="1"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مخطط سفر الرؤيا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الكنائس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3</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1729181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ar-JO" sz="8800" dirty="0">
                <a:latin typeface="Arial" charset="0"/>
                <a:ea typeface="Osaka" charset="0"/>
                <a:cs typeface="Arial" charset="0"/>
              </a:rPr>
              <a:t>الرؤيا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471148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يسوع المسيح له السلطان على كل هذه الكنائس </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344</a:t>
            </a:r>
          </a:p>
        </p:txBody>
      </p:sp>
    </p:spTree>
    <p:extLst>
      <p:ext uri="{BB962C8B-B14F-4D97-AF65-F5344CB8AC3E}">
        <p14:creationId xmlns:p14="http://schemas.microsoft.com/office/powerpoint/2010/main" val="1254103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en-US" b="1" dirty="0">
                <a:latin typeface="Arial" charset="0"/>
                <a:ea typeface="ＭＳ Ｐゴシック" charset="0"/>
              </a:rPr>
              <a:t>(Rev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بيرغاموس</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ثياتيرا</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سارديس</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لادوكيا</a:t>
            </a:r>
            <a:endParaRPr kumimoji="0" lang="zh-SG"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093503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في أحداث النهاية </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الإصحاحات </a:t>
                      </a:r>
                      <a:r>
                        <a:rPr kumimoji="0" lang="en-US" sz="1800" b="1" i="0" u="none" strike="noStrike" cap="none" normalizeH="0" baseline="0" dirty="0">
                          <a:ln>
                            <a:noFill/>
                          </a:ln>
                          <a:solidFill>
                            <a:schemeClr val="tx1"/>
                          </a:solidFill>
                          <a:effectLst/>
                          <a:latin typeface="Arial" charset="0"/>
                          <a:ea typeface="ＭＳ Ｐゴシック" charset="0"/>
                          <a:cs typeface="Arial"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r>
                        <a:rPr kumimoji="0" lang="ar-JO" sz="1800" b="1" i="0" u="none" strike="noStrike" cap="none" normalizeH="0" baseline="0" dirty="0">
                          <a:ln>
                            <a:noFill/>
                          </a:ln>
                          <a:solidFill>
                            <a:schemeClr val="tx1"/>
                          </a:solidFill>
                          <a:effectLst/>
                          <a:latin typeface="Arial" charset="0"/>
                          <a:ea typeface="ＭＳ Ｐゴシック" charset="0"/>
                          <a:cs typeface="Arial" charset="0"/>
                        </a:rPr>
                        <a:t> 2-3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الإصحاحات 4-22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(1: 19 أ)</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8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19 ب)</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ماضي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حاضر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مستقبل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charset="0"/>
                          <a:ea typeface="ＭＳ Ｐゴシック" charset="0"/>
                          <a:cs typeface="Arial"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charset="0"/>
                          <a:ea typeface="ＭＳ Ｐゴシック" charset="0"/>
                          <a:cs typeface="Arial" charset="0"/>
                        </a:rPr>
                        <a:t>المسيح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كشف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على الأرض</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إلى السماء على الأرض</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الواجبات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8277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The 7 Churches (Rev. 2–3)</a:t>
            </a: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4801681"/>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376613" y="6211381"/>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لادوكيا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4915981"/>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683956"/>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624969"/>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696406"/>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بيرغاموس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712531"/>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سيمرنا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ارشاد</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456536" y="1667956"/>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يسوع المسيح</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0" name="TextBox 29"/>
          <p:cNvSpPr txBox="1"/>
          <p:nvPr/>
        </p:nvSpPr>
        <p:spPr>
          <a:xfrm>
            <a:off x="2484438" y="2930019"/>
            <a:ext cx="719137"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1" name="TextBox 30"/>
          <p:cNvSpPr txBox="1"/>
          <p:nvPr/>
        </p:nvSpPr>
        <p:spPr>
          <a:xfrm>
            <a:off x="3959225" y="4296856"/>
            <a:ext cx="720725"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2" name="TextBox 31"/>
          <p:cNvSpPr txBox="1"/>
          <p:nvPr/>
        </p:nvSpPr>
        <p:spPr>
          <a:xfrm>
            <a:off x="5292725" y="4080956"/>
            <a:ext cx="7207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6" name="TextBox 35"/>
          <p:cNvSpPr txBox="1"/>
          <p:nvPr/>
        </p:nvSpPr>
        <p:spPr>
          <a:xfrm>
            <a:off x="3960813" y="5809744"/>
            <a:ext cx="719137"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7" name="TextBox 36"/>
          <p:cNvSpPr txBox="1"/>
          <p:nvPr/>
        </p:nvSpPr>
        <p:spPr>
          <a:xfrm>
            <a:off x="6154738" y="4512756"/>
            <a:ext cx="7207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348</a:t>
            </a:r>
          </a:p>
        </p:txBody>
      </p:sp>
    </p:spTree>
    <p:extLst>
      <p:ext uri="{BB962C8B-B14F-4D97-AF65-F5344CB8AC3E}">
        <p14:creationId xmlns:p14="http://schemas.microsoft.com/office/powerpoint/2010/main" val="3929099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D5622B-3A14-2344-858A-AD93B55134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5219" name="Title 2"/>
          <p:cNvSpPr>
            <a:spLocks noGrp="1"/>
          </p:cNvSpPr>
          <p:nvPr>
            <p:ph type="title" idx="4294967295"/>
          </p:nvPr>
        </p:nvSpPr>
        <p:spPr>
          <a:xfrm>
            <a:off x="0" y="1947636"/>
            <a:ext cx="9144000" cy="2401711"/>
          </a:xfrm>
        </p:spPr>
        <p:txBody>
          <a:bodyPr/>
          <a:lstStyle/>
          <a:p>
            <a:r>
              <a:rPr lang="ar-JO" sz="8800" dirty="0">
                <a:solidFill>
                  <a:schemeClr val="bg1"/>
                </a:solidFill>
                <a:latin typeface="Arial" charset="0"/>
                <a:ea typeface="Osaka" charset="0"/>
                <a:cs typeface="Arial" charset="0"/>
              </a:rPr>
              <a:t>أفسس</a:t>
            </a:r>
            <a:br>
              <a:rPr lang="en-US" sz="8800" dirty="0">
                <a:solidFill>
                  <a:schemeClr val="bg1"/>
                </a:solidFill>
                <a:latin typeface="Arial" charset="0"/>
                <a:ea typeface="Osaka" charset="0"/>
                <a:cs typeface="Arial" charset="0"/>
              </a:rPr>
            </a:br>
            <a:r>
              <a:rPr lang="ar-JO" sz="6000" dirty="0">
                <a:solidFill>
                  <a:schemeClr val="bg1"/>
                </a:solidFill>
                <a:latin typeface="Arial" charset="0"/>
                <a:ea typeface="Osaka" charset="0"/>
                <a:cs typeface="Arial" charset="0"/>
              </a:rPr>
              <a:t>ناشطة لكن متراجعة</a:t>
            </a:r>
            <a:br>
              <a:rPr lang="en-US" sz="6000" dirty="0">
                <a:solidFill>
                  <a:schemeClr val="bg1"/>
                </a:solidFill>
                <a:latin typeface="Arial" charset="0"/>
                <a:ea typeface="Osaka" charset="0"/>
                <a:cs typeface="Arial" charset="0"/>
              </a:rPr>
            </a:br>
            <a:r>
              <a:rPr lang="ar-JO" sz="4800" dirty="0">
                <a:solidFill>
                  <a:schemeClr val="bg1"/>
                </a:solidFill>
                <a:latin typeface="Arial" charset="0"/>
                <a:ea typeface="Osaka" charset="0"/>
                <a:cs typeface="Arial" charset="0"/>
              </a:rPr>
              <a:t>رؤيا</a:t>
            </a:r>
            <a:r>
              <a:rPr lang="en-US" sz="4800" dirty="0">
                <a:solidFill>
                  <a:schemeClr val="bg1"/>
                </a:solidFill>
                <a:latin typeface="Arial" charset="0"/>
                <a:ea typeface="Osaka" charset="0"/>
                <a:cs typeface="Arial" charset="0"/>
              </a:rPr>
              <a:t> 2:1-7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59074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r>
              <a:rPr lang="en-US" dirty="0">
                <a:latin typeface="Arial" charset="0"/>
              </a:rPr>
              <a:t>Don</a:t>
            </a:r>
            <a:r>
              <a:rPr lang="fr-FR" dirty="0">
                <a:latin typeface="Arial" charset="0"/>
              </a:rPr>
              <a:t>'</a:t>
            </a:r>
            <a:r>
              <a:rPr lang="en-US" dirty="0">
                <a:latin typeface="Arial" charset="0"/>
              </a:rPr>
              <a:t>t Look Down</a:t>
            </a:r>
          </a:p>
        </p:txBody>
      </p:sp>
      <p:pic>
        <p:nvPicPr>
          <p:cNvPr id="179202" name="Picture 2" descr="dont_look_down_tshirt-p235937512530650157qw9u_4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98600" y="30163"/>
            <a:ext cx="6673850" cy="667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rot="10800000">
            <a:off x="3287486" y="1589312"/>
            <a:ext cx="2438400" cy="3102429"/>
          </a:xfrm>
          <a:prstGeom prst="rect">
            <a:avLst/>
          </a:prstGeom>
          <a:solidFill>
            <a:srgbClr val="1D1B1C"/>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7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rPr>
              <a:t>لا</a:t>
            </a:r>
            <a:r>
              <a:rPr kumimoji="0" lang="en-US" sz="7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rPr>
              <a:t> </a:t>
            </a:r>
            <a:r>
              <a:rPr kumimoji="0" lang="ar-SA" sz="7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rPr>
              <a:t>تنظر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rPr>
              <a:t> </a:t>
            </a:r>
            <a:r>
              <a:rPr kumimoji="0" lang="ar-SA" sz="7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rPr>
              <a:t>للأسفل</a:t>
            </a:r>
            <a:endParaRPr kumimoji="0" lang="en-US" sz="7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30765267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Yet I hold this against you: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You have forsaken </a:t>
            </a:r>
            <a:b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b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a:solidFill>
                  <a:srgbClr val="FFFFFF"/>
                </a:solidFill>
                <a:ea typeface="ＭＳ Ｐゴシック" charset="0"/>
              </a:rPr>
              <a:t>Revelation 2:4 (NIV)</a:t>
            </a:r>
          </a:p>
        </p:txBody>
      </p:sp>
      <p:sp>
        <p:nvSpPr>
          <p:cNvPr id="5" name="Text Box 3"/>
          <p:cNvSpPr txBox="1">
            <a:spLocks noChangeArrowheads="1"/>
          </p:cNvSpPr>
          <p:nvPr/>
        </p:nvSpPr>
        <p:spPr bwMode="auto">
          <a:xfrm>
            <a:off x="44689" y="0"/>
            <a:ext cx="909931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هل تتذكر عندما أحببت أول مرة</a:t>
            </a:r>
            <a:r>
              <a:rPr kumimoji="0" lang="en-US" sz="36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a:t>
            </a:r>
          </a:p>
        </p:txBody>
      </p:sp>
      <p:pic>
        <p:nvPicPr>
          <p:cNvPr id="2" name="Picture 1" descr="rev 2v4 handsholding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359922097"/>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26760" y="1120980"/>
            <a:ext cx="7162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لكن عندي عليك</a:t>
            </a: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انك تركت محبتك الأولى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 </a:t>
            </a:r>
          </a:p>
        </p:txBody>
      </p:sp>
      <p:sp>
        <p:nvSpPr>
          <p:cNvPr id="790531" name="Title 4"/>
          <p:cNvSpPr>
            <a:spLocks noGrp="1"/>
          </p:cNvSpPr>
          <p:nvPr>
            <p:ph type="title" idx="4294967295"/>
          </p:nvPr>
        </p:nvSpPr>
        <p:spPr>
          <a:xfrm>
            <a:off x="4114800" y="5682342"/>
            <a:ext cx="5029200" cy="838200"/>
          </a:xfrm>
          <a:noFill/>
        </p:spPr>
        <p:txBody>
          <a:bodyPr/>
          <a:lstStyle/>
          <a:p>
            <a:r>
              <a:rPr lang="ar-SA" b="1" dirty="0">
                <a:solidFill>
                  <a:srgbClr val="FFFFFF"/>
                </a:solidFill>
                <a:ea typeface="ＭＳ Ｐゴシック" charset="0"/>
              </a:rPr>
              <a:t>رؤيا ٢ : ٤</a:t>
            </a:r>
          </a:p>
        </p:txBody>
      </p:sp>
      <p:sp>
        <p:nvSpPr>
          <p:cNvPr id="5" name="Text Box 3"/>
          <p:cNvSpPr txBox="1">
            <a:spLocks noChangeArrowheads="1"/>
          </p:cNvSpPr>
          <p:nvPr/>
        </p:nvSpPr>
        <p:spPr bwMode="auto">
          <a:xfrm>
            <a:off x="44689"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أفسس</a:t>
            </a: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 </a:t>
            </a:r>
            <a:r>
              <a:rPr kumimoji="0" lang="ar-JO" sz="40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ناشطة لكن متراجعة</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1"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8722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 y="-1"/>
            <a:ext cx="9143999" cy="6077527"/>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panose="020B0604020202020204" pitchFamily="34" charset="0"/>
                <a:ea typeface="ＭＳ Ｐゴシック" charset="0"/>
                <a:cs typeface="Arial" panose="020B0604020202020204" pitchFamily="34" charset="0"/>
              </a:rPr>
              <a:t>ثابتة لكن متألمة</a:t>
            </a:r>
            <a:endParaRPr lang="en-US" b="1" dirty="0">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834115" y="12197"/>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rPr>
              <a:t>كنيسة </a:t>
            </a:r>
            <a:r>
              <a:rPr kumimoji="0" lang="ar-JO" sz="5400" b="1" i="0" u="none" strike="noStrike" kern="1200" cap="none" spc="0" normalizeH="0" baseline="0" noProof="0" dirty="0" err="1">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rPr>
              <a:t>سيمرنا</a:t>
            </a:r>
            <a:endParaRPr kumimoji="0" lang="ar-JO" sz="5400" b="1" i="0" u="none" strike="noStrike" kern="1200" cap="none" spc="0" normalizeH="0" baseline="0" noProof="0" dirty="0">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endParaRPr>
          </a:p>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rPr>
              <a:t>رؤيا</a:t>
            </a:r>
            <a:r>
              <a:rPr kumimoji="0" lang="en-US" sz="40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 2:8-11)</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
        <p:nvSpPr>
          <p:cNvPr id="8" name="Rectangle 7">
            <a:extLst>
              <a:ext uri="{FF2B5EF4-FFF2-40B4-BE49-F238E27FC236}">
                <a16:creationId xmlns:a16="http://schemas.microsoft.com/office/drawing/2014/main" id="{70CE40D2-33E8-A74D-CC44-D667304BB83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207931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martry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8646"/>
            <a:ext cx="9144000" cy="5556738"/>
          </a:xfrm>
          <a:prstGeom prst="rect">
            <a:avLst/>
          </a:prstGeom>
        </p:spPr>
      </p:pic>
      <p:sp>
        <p:nvSpPr>
          <p:cNvPr id="113667" name="Rectangle 2"/>
          <p:cNvSpPr>
            <a:spLocks noGrp="1" noChangeArrowheads="1"/>
          </p:cNvSpPr>
          <p:nvPr>
            <p:ph type="ctrTitle"/>
          </p:nvPr>
        </p:nvSpPr>
        <p:spPr>
          <a:xfrm>
            <a:off x="0" y="158282"/>
            <a:ext cx="9144000" cy="1110478"/>
          </a:xfrm>
        </p:spPr>
        <p:txBody>
          <a:bodyPr/>
          <a:lstStyle/>
          <a:p>
            <a:r>
              <a:rPr lang="ar-SA" altLang="ja-JP" sz="3600" b="1" dirty="0">
                <a:latin typeface="Chalkduster"/>
                <a:ea typeface="ＭＳ Ｐゴシック" charset="0"/>
                <a:cs typeface="Chalkduster"/>
              </a:rPr>
              <a:t>رؤيا ٢ : ١٠</a:t>
            </a:r>
            <a:br>
              <a:rPr lang="ar-SA" altLang="ja-JP" sz="3600" b="1" dirty="0">
                <a:latin typeface="Chalkduster"/>
                <a:ea typeface="ＭＳ Ｐゴシック" charset="0"/>
                <a:cs typeface="Chalkduster"/>
              </a:rPr>
            </a:br>
            <a:r>
              <a:rPr lang="ar-SA" altLang="ja-JP" sz="3600" b="1" dirty="0">
                <a:latin typeface="Chalkduster"/>
                <a:ea typeface="ＭＳ Ｐゴシック" charset="0"/>
                <a:cs typeface="Chalkduster"/>
              </a:rPr>
              <a:t>كُنْ أَمِيناً إِلَى الْمَوْتِ</a:t>
            </a:r>
          </a:p>
        </p:txBody>
      </p:sp>
    </p:spTree>
    <p:extLst>
      <p:ext uri="{BB962C8B-B14F-4D97-AF65-F5344CB8AC3E}">
        <p14:creationId xmlns:p14="http://schemas.microsoft.com/office/powerpoint/2010/main" val="4100849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247858"/>
          </a:xfrm>
          <a:prstGeom prst="rect">
            <a:avLst/>
          </a:prstGeom>
          <a:solidFill>
            <a:srgbClr val="49E9FF"/>
          </a:solidFill>
        </p:spPr>
      </p:pic>
      <p:sp>
        <p:nvSpPr>
          <p:cNvPr id="5" name="Rectangle 2"/>
          <p:cNvSpPr txBox="1">
            <a:spLocks noChangeArrowheads="1"/>
          </p:cNvSpPr>
          <p:nvPr/>
        </p:nvSpPr>
        <p:spPr bwMode="auto">
          <a:xfrm>
            <a:off x="-2864" y="3017111"/>
            <a:ext cx="9144000" cy="1004570"/>
          </a:xfrm>
          <a:prstGeom prst="rect">
            <a:avLst/>
          </a:prstGeom>
          <a:solidFill>
            <a:srgbClr val="49E9FF"/>
          </a:solidFill>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إذا عانى عضو واحد</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bwMode="auto">
          <a:xfrm>
            <a:off x="-171611" y="4021680"/>
            <a:ext cx="9484362" cy="83315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mic Sans MS" pitchFamily="-112" charset="0"/>
              <a:ea typeface="+mn-ea"/>
              <a:cs typeface="+mn-cs"/>
            </a:endParaRPr>
          </a:p>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11618" name="Rectangle 2"/>
          <p:cNvSpPr>
            <a:spLocks noGrp="1" noChangeArrowheads="1"/>
          </p:cNvSpPr>
          <p:nvPr>
            <p:ph type="ctrTitle"/>
          </p:nvPr>
        </p:nvSpPr>
        <p:spPr>
          <a:xfrm>
            <a:off x="-2864" y="3899256"/>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charset="0"/>
                <a:ea typeface="ＭＳ Ｐゴシック" charset="0"/>
              </a:rPr>
              <a:t>فإن ردنا</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1996706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pPr algn="ctr"/>
            <a:r>
              <a:rPr lang="ar-JO" b="1" i="1" dirty="0">
                <a:solidFill>
                  <a:schemeClr val="tx1"/>
                </a:solidFill>
                <a:latin typeface="Arial" panose="020B0604020202020204" pitchFamily="34" charset="0"/>
                <a:ea typeface="ＭＳ Ｐゴシック" charset="0"/>
                <a:cs typeface="Arial" panose="020B0604020202020204" pitchFamily="34" charset="0"/>
              </a:rPr>
              <a:t>عزيزتي برغامس</a:t>
            </a:r>
            <a:endParaRPr lang="en-US" b="1" i="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602" name="Rectangle 3"/>
          <p:cNvSpPr>
            <a:spLocks noGrp="1" noChangeArrowheads="1"/>
          </p:cNvSpPr>
          <p:nvPr>
            <p:ph type="subTitle" idx="1"/>
          </p:nvPr>
        </p:nvSpPr>
        <p:spPr>
          <a:xfrm>
            <a:off x="838200" y="4594225"/>
            <a:ext cx="8305800" cy="1425575"/>
          </a:xfrm>
        </p:spPr>
        <p:txBody>
          <a:bodyPr/>
          <a:lstStyle/>
          <a:p>
            <a:pPr algn="ctr"/>
            <a:r>
              <a:rPr lang="ar-JO" sz="4000" b="1" dirty="0">
                <a:latin typeface="Arial" panose="020B0604020202020204" pitchFamily="34" charset="0"/>
                <a:ea typeface="ＭＳ Ｐゴシック" charset="0"/>
                <a:cs typeface="Arial" panose="020B0604020202020204" pitchFamily="34" charset="0"/>
              </a:rPr>
              <a:t>الكنيسة المساومة ومع ذلك</a:t>
            </a:r>
          </a:p>
          <a:p>
            <a:pPr algn="ctr"/>
            <a:r>
              <a:rPr lang="ar-JO" sz="4000" b="1" dirty="0">
                <a:latin typeface="Arial" panose="020B0604020202020204" pitchFamily="34" charset="0"/>
                <a:ea typeface="ＭＳ Ｐゴシック" charset="0"/>
                <a:cs typeface="Arial" panose="020B0604020202020204" pitchFamily="34" charset="0"/>
              </a:rPr>
              <a:t>المستمرة</a:t>
            </a:r>
            <a:endParaRPr lang="en-US" sz="4000" b="1" dirty="0">
              <a:latin typeface="Arial" panose="020B0604020202020204" pitchFamily="34" charset="0"/>
              <a:ea typeface="ＭＳ Ｐゴシック" charset="0"/>
              <a:cs typeface="Arial" panose="020B0604020202020204" pitchFamily="34" charset="0"/>
            </a:endParaRP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name="Document" r:id="rId4" imgW="1505712" imgH="664464" progId="Word.Document.8">
                  <p:embed/>
                </p:oleObj>
              </mc:Choice>
              <mc:Fallback>
                <p:oleObj name="Document" r:id="rId4" imgW="1505712" imgH="664464" progId="Word.Document.8">
                  <p:embed/>
                  <p:pic>
                    <p:nvPicPr>
                      <p:cNvPr id="2560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363387503"/>
      </p:ext>
    </p:extLst>
  </p:cSld>
  <p:clrMapOvr>
    <a:overrideClrMapping bg1="dk2" tx1="lt1" bg2="dk1" tx2="lt2" accent1="accent1" accent2="accent2" accent3="accent3" accent4="accent4" accent5="accent5" accent6="accent6" hlink="hlink" folHlink="folHlink"/>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7384"/>
            <a:ext cx="9144000" cy="6858000"/>
          </a:xfrm>
          <a:prstGeom prst="rect">
            <a:avLst/>
          </a:prstGeom>
        </p:spPr>
      </p:pic>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a:lstStyle/>
          <a:p>
            <a:pPr>
              <a:defRPr/>
            </a:pPr>
            <a:r>
              <a:rPr lang="ar-JO" b="1" dirty="0">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مذبح زيوس</a:t>
            </a:r>
            <a:endParaRPr lang="en-US" b="1" dirty="0">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أَنَا عَارِفٌ أَعْمَالَكَ، وَأَيْنَ تَسْكُنُ – </a:t>
            </a:r>
            <a:endParaRPr kumimoji="0" lang="ar-JO"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حَيْثُ كُرْسِيُّ ٱلشَّيْطَانِ."</a:t>
            </a:r>
            <a:r>
              <a:rPr kumimoji="0" lang="ar-JO"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(2: 13).</a:t>
            </a:r>
            <a:endParaRPr kumimoji="0" lang="en-US"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37"/>
          <p:cNvSpPr txBox="1">
            <a:spLocks noChangeArrowheads="1"/>
          </p:cNvSpPr>
          <p:nvPr/>
        </p:nvSpPr>
        <p:spPr bwMode="auto">
          <a:xfrm>
            <a:off x="8413778" y="44450"/>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353</a:t>
            </a:r>
          </a:p>
        </p:txBody>
      </p:sp>
    </p:spTree>
    <p:extLst>
      <p:ext uri="{BB962C8B-B14F-4D97-AF65-F5344CB8AC3E}">
        <p14:creationId xmlns:p14="http://schemas.microsoft.com/office/powerpoint/2010/main" val="2609211829"/>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ريك جريفيث. كنيسة الطرق المتقاطعة</a:t>
            </a:r>
            <a:r>
              <a:rPr kumimoji="0" lang="en-US"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 BibleStudyDownloads.</a:t>
            </a:r>
            <a:r>
              <a:rPr lang="en-US" sz="1800" b="1" i="1" dirty="0">
                <a:solidFill>
                  <a:srgbClr val="E5E5FF"/>
                </a:solidFill>
                <a:latin typeface="Arial" charset="0"/>
                <a:cs typeface="Arial" charset="0"/>
              </a:rPr>
              <a:t>org</a:t>
            </a:r>
            <a:endParaRPr kumimoji="0" lang="en-US"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
        <p:nvSpPr>
          <p:cNvPr id="111618" name="Rectangle 2"/>
          <p:cNvSpPr>
            <a:spLocks noGrp="1" noChangeArrowheads="1"/>
          </p:cNvSpPr>
          <p:nvPr>
            <p:ph type="ctrTitle"/>
          </p:nvPr>
        </p:nvSpPr>
        <p:spPr>
          <a:xfrm>
            <a:off x="1" y="3765641"/>
            <a:ext cx="9144000" cy="1446439"/>
          </a:xfrm>
          <a:noFill/>
        </p:spPr>
        <p:txBody>
          <a:bodyPr/>
          <a:lstStyle/>
          <a:p>
            <a:r>
              <a:rPr lang="ar-JO" sz="5400" b="1" i="1" dirty="0">
                <a:latin typeface="Arial" panose="020B0604020202020204" pitchFamily="34" charset="0"/>
                <a:ea typeface="ＭＳ Ｐゴシック" charset="0"/>
                <a:cs typeface="Arial" panose="020B0604020202020204" pitchFamily="34" charset="0"/>
              </a:rPr>
              <a:t>ثياتيرا:</a:t>
            </a:r>
            <a:br>
              <a:rPr lang="ar-JO" sz="5400" b="1" i="1" dirty="0">
                <a:latin typeface="Arial" panose="020B0604020202020204" pitchFamily="34" charset="0"/>
                <a:ea typeface="ＭＳ Ｐゴシック" charset="0"/>
                <a:cs typeface="Arial" panose="020B0604020202020204" pitchFamily="34" charset="0"/>
              </a:rPr>
            </a:br>
            <a:r>
              <a:rPr lang="ar-JO" sz="5400" b="1" i="1" dirty="0">
                <a:latin typeface="Arial" panose="020B0604020202020204" pitchFamily="34" charset="0"/>
                <a:ea typeface="ＭＳ Ｐゴシック" charset="0"/>
                <a:cs typeface="Arial" panose="020B0604020202020204" pitchFamily="34" charset="0"/>
              </a:rPr>
              <a:t>متورطة ومع ذلك غير أخلاقية</a:t>
            </a:r>
            <a:endParaRPr lang="en-US" sz="5400" b="1" i="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
        <p:nvSpPr>
          <p:cNvPr id="7" name="Rectangle 2">
            <a:extLst>
              <a:ext uri="{FF2B5EF4-FFF2-40B4-BE49-F238E27FC236}">
                <a16:creationId xmlns:a16="http://schemas.microsoft.com/office/drawing/2014/main" id="{30DEA8DD-2D74-344B-8DBD-465B40ABEB79}"/>
              </a:ext>
            </a:extLst>
          </p:cNvPr>
          <p:cNvSpPr txBox="1">
            <a:spLocks noChangeArrowheads="1"/>
          </p:cNvSpPr>
          <p:nvPr/>
        </p:nvSpPr>
        <p:spPr bwMode="auto">
          <a:xfrm>
            <a:off x="22861" y="5408207"/>
            <a:ext cx="9144000" cy="832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charset="0"/>
                <a:ea typeface="ＭＳ Ｐゴシック" charset="0"/>
                <a:cs typeface="Arial"/>
              </a:rPr>
              <a:t>رؤيا 2: 18- 29</a:t>
            </a:r>
            <a:endPar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318026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b="1" dirty="0">
                <a:effectLst>
                  <a:glow rad="177800">
                    <a:schemeClr val="tx1"/>
                  </a:glow>
                </a:effectLst>
                <a:latin typeface="Arial" charset="0"/>
                <a:ea typeface="ＭＳ Ｐゴシック" charset="0"/>
              </a:rPr>
              <a:t>Porn-Again Christian</a:t>
            </a:r>
          </a:p>
        </p:txBody>
      </p:sp>
      <p:pic>
        <p:nvPicPr>
          <p:cNvPr id="3" name="Picture 2" descr="Driscoll on Por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2561"/>
            <a:ext cx="9144000" cy="6400800"/>
          </a:xfrm>
          <a:prstGeom prst="rect">
            <a:avLst/>
          </a:prstGeom>
        </p:spPr>
      </p:pic>
    </p:spTree>
    <p:extLst>
      <p:ext uri="{BB962C8B-B14F-4D97-AF65-F5344CB8AC3E}">
        <p14:creationId xmlns:p14="http://schemas.microsoft.com/office/powerpoint/2010/main" val="2837627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99024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6450" name="Picture 3" descr="John Rev 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0308"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1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الدكتور ريك غريفيث • مؤسسة الدراسات اللاهوتية </a:t>
            </a:r>
            <a:r>
              <a:rPr kumimoji="0" lang="ar-JO" sz="1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 الأردنية</a:t>
            </a:r>
            <a:r>
              <a:rPr kumimoji="0" lang="ar-EG" sz="1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 </a:t>
            </a:r>
            <a:r>
              <a:rPr kumimoji="0" lang="en-US" sz="1600" b="1" i="0" u="none" strike="noStrike" kern="1200" cap="none" spc="0" normalizeH="0" baseline="0" noProof="0" dirty="0" err="1">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1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EG" sz="8000" dirty="0">
                <a:latin typeface="Arial" charset="0"/>
                <a:ea typeface="ＭＳ Ｐゴシック" charset="0"/>
                <a:cs typeface="Arial Rounded MT Bold" charset="0"/>
              </a:rPr>
              <a:t>الرؤيا</a:t>
            </a:r>
            <a:endParaRPr lang="en-US" dirty="0">
              <a:solidFill>
                <a:srgbClr val="FF0000"/>
              </a:solidFill>
              <a:latin typeface="Arial Rounded MT Bold" charset="0"/>
              <a:ea typeface="ＭＳ Ｐゴシック" charset="0"/>
              <a:cs typeface="Arial Rounded MT Bold" charset="0"/>
            </a:endParaRPr>
          </a:p>
        </p:txBody>
      </p:sp>
    </p:spTree>
    <p:extLst>
      <p:ext uri="{BB962C8B-B14F-4D97-AF65-F5344CB8AC3E}">
        <p14:creationId xmlns:p14="http://schemas.microsoft.com/office/powerpoint/2010/main" val="70584558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ar-JO" sz="6600" b="1" dirty="0">
                <a:effectLst>
                  <a:glow rad="101600">
                    <a:schemeClr val="tx1"/>
                  </a:glow>
                </a:effectLst>
                <a:latin typeface="Arial" panose="020B0604020202020204" pitchFamily="34" charset="0"/>
                <a:cs typeface="Arial" panose="020B0604020202020204" pitchFamily="34" charset="0"/>
              </a:rPr>
              <a:t>الخدمة ليست</a:t>
            </a:r>
            <a:br>
              <a:rPr lang="ar-JO" sz="6600" b="1" dirty="0">
                <a:effectLst>
                  <a:glow rad="101600">
                    <a:schemeClr val="tx1"/>
                  </a:glow>
                </a:effectLst>
                <a:latin typeface="Arial" panose="020B0604020202020204" pitchFamily="34" charset="0"/>
                <a:cs typeface="Arial" panose="020B0604020202020204" pitchFamily="34" charset="0"/>
              </a:rPr>
            </a:br>
            <a:r>
              <a:rPr lang="ar-JO" sz="6600" b="1" dirty="0">
                <a:solidFill>
                  <a:srgbClr val="FFFF00"/>
                </a:solidFill>
                <a:effectLst>
                  <a:glow rad="101600">
                    <a:schemeClr val="tx1"/>
                  </a:glow>
                </a:effectLst>
                <a:latin typeface="Arial" panose="020B0604020202020204" pitchFamily="34" charset="0"/>
                <a:cs typeface="Arial" panose="020B0604020202020204" pitchFamily="34" charset="0"/>
              </a:rPr>
              <a:t>بديلاً عن</a:t>
            </a:r>
            <a:br>
              <a:rPr lang="ar-JO" sz="6600" b="1" dirty="0">
                <a:effectLst>
                  <a:glow rad="101600">
                    <a:schemeClr val="tx1"/>
                  </a:glow>
                </a:effectLst>
                <a:latin typeface="Arial" panose="020B0604020202020204" pitchFamily="34" charset="0"/>
                <a:cs typeface="Arial" panose="020B0604020202020204" pitchFamily="34" charset="0"/>
              </a:rPr>
            </a:br>
            <a:r>
              <a:rPr lang="ar-JO" sz="6600" b="1" dirty="0">
                <a:effectLst>
                  <a:glow rad="101600">
                    <a:schemeClr val="tx1"/>
                  </a:glow>
                </a:effectLst>
                <a:latin typeface="Arial" panose="020B0604020202020204" pitchFamily="34" charset="0"/>
                <a:cs typeface="Arial" panose="020B0604020202020204" pitchFamily="34" charset="0"/>
              </a:rPr>
              <a:t>الطهارة</a:t>
            </a:r>
            <a:endParaRPr lang="en-US" sz="6600" b="1" dirty="0">
              <a:effectLst>
                <a:glow rad="101600">
                  <a:schemeClr val="tx1"/>
                </a:glow>
              </a:effectLst>
              <a:latin typeface="Arial" panose="020B0604020202020204" pitchFamily="34" charset="0"/>
              <a:cs typeface="Arial" panose="020B0604020202020204" pitchFamily="34" charset="0"/>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الفكرة الرئيسية:</a:t>
            </a:r>
            <a:endParaRPr kumimoji="0" lang="en-US"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106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0" y="5609502"/>
            <a:ext cx="9144000" cy="980728"/>
          </a:xfrm>
          <a:noFill/>
        </p:spPr>
        <p:txBody>
          <a:bodyPr/>
          <a:lstStyle/>
          <a:p>
            <a:r>
              <a:rPr lang="ar-JO" b="1" dirty="0">
                <a:latin typeface="Arial" panose="020B0604020202020204" pitchFamily="34" charset="0"/>
                <a:ea typeface="ＭＳ Ｐゴシック" charset="0"/>
                <a:cs typeface="Arial" panose="020B0604020202020204" pitchFamily="34" charset="0"/>
              </a:rPr>
              <a:t>متميّزة لكنها ميّتة</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كنيسة 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ea typeface="ＭＳ Ｐゴシック" charset="0"/>
                <a:cs typeface="Arial" panose="020B0604020202020204" pitchFamily="34" charset="0"/>
              </a:rPr>
              <a:t>(رؤيا 3: 1- 6)</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2749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ar-JO" dirty="0">
                <a:latin typeface="Arial" panose="020B0604020202020204" pitchFamily="34" charset="0"/>
                <a:cs typeface="Arial" panose="020B0604020202020204" pitchFamily="34" charset="0"/>
              </a:rPr>
              <a:t>ساردس</a:t>
            </a:r>
            <a:endParaRPr lang="en-SG"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r>
              <a:rPr kumimoji="0" lang="ar-SA" sz="4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كُنْ سَاهِرًا! </a:t>
            </a:r>
            <a:endParaRPr kumimoji="0" lang="ar-JO" sz="4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وَشَدِّدْ مَا بَقِيَ، </a:t>
            </a:r>
            <a:endParaRPr kumimoji="0" lang="ar-JO" sz="4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ٱلَّذِي هُوَ عَتِيدٌ أَنْ يَمُوتَ..."</a:t>
            </a:r>
            <a:endParaRPr kumimoji="0" lang="ar-JO" sz="4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lang="ar-JO" sz="4400" dirty="0">
                <a:solidFill>
                  <a:schemeClr val="bg1"/>
                </a:solidFill>
                <a:latin typeface="Arial" panose="020B0604020202020204" pitchFamily="34" charset="0"/>
                <a:cs typeface="Arial" panose="020B0604020202020204" pitchFamily="34" charset="0"/>
              </a:rPr>
              <a:t>(3: 2). </a:t>
            </a:r>
            <a:endParaRPr kumimoji="0" lang="en-SG"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358</a:t>
            </a:r>
          </a:p>
        </p:txBody>
      </p:sp>
    </p:spTree>
    <p:extLst>
      <p:ext uri="{BB962C8B-B14F-4D97-AF65-F5344CB8AC3E}">
        <p14:creationId xmlns:p14="http://schemas.microsoft.com/office/powerpoint/2010/main" val="2417280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ar-JO" sz="6600" b="1" dirty="0">
                <a:effectLst>
                  <a:glow rad="177800">
                    <a:schemeClr val="tx1"/>
                  </a:glow>
                </a:effectLst>
                <a:latin typeface="Arial" panose="020B0604020202020204" pitchFamily="34" charset="0"/>
                <a:ea typeface="ＭＳ Ｐゴシック" charset="0"/>
                <a:cs typeface="Arial" panose="020B0604020202020204" pitchFamily="34" charset="0"/>
              </a:rPr>
              <a:t>هل ستستيقظ؟</a:t>
            </a:r>
            <a:endParaRPr lang="en-US" sz="6600"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58761" y="2300389"/>
            <a:ext cx="8802054" cy="2864862"/>
          </a:xfrm>
          <a:prstGeom prst="rect">
            <a:avLst/>
          </a:prstGeom>
          <a:solidFill>
            <a:srgbClr val="0000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كيف يمكنك أن تكون</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أكثر يقظة روحيًا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في هذا العام القادم؟</a:t>
            </a:r>
            <a:endParaRPr kumimoji="0" lang="en-US"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5838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0" y="5609502"/>
            <a:ext cx="9144000" cy="980728"/>
          </a:xfrm>
          <a:noFill/>
        </p:spPr>
        <p:txBody>
          <a:bodyPr/>
          <a:lstStyle/>
          <a:p>
            <a:r>
              <a:rPr lang="ar-JO" sz="4000" b="1" dirty="0">
                <a:effectLst>
                  <a:glow rad="165100">
                    <a:schemeClr val="tx1"/>
                  </a:glow>
                </a:effectLst>
                <a:latin typeface="Arial" panose="020B0604020202020204" pitchFamily="34" charset="0"/>
                <a:ea typeface="ＭＳ Ｐゴシック" charset="0"/>
                <a:cs typeface="Arial" panose="020B0604020202020204" pitchFamily="34" charset="0"/>
              </a:rPr>
              <a:t>سوء المعاملة بعد التركيز على الإرساليات</a:t>
            </a:r>
            <a:endParaRPr lang="en-US" sz="40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كنيسة 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65100">
                    <a:srgbClr val="000000"/>
                  </a:glow>
                </a:effectLst>
                <a:latin typeface="Arial" panose="020B0604020202020204" pitchFamily="34" charset="0"/>
                <a:ea typeface="ＭＳ Ｐゴシック" charset="0"/>
                <a:cs typeface="Arial" panose="020B0604020202020204" pitchFamily="34" charset="0"/>
              </a:rPr>
              <a:t>(رؤيا 3: 7- 13)</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1028">
            <a:extLst>
              <a:ext uri="{FF2B5EF4-FFF2-40B4-BE49-F238E27FC236}">
                <a16:creationId xmlns:a16="http://schemas.microsoft.com/office/drawing/2014/main" id="{46EF2A21-884C-F3E0-D8F3-FA1A5D07F082}"/>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ريك جريفيث. كنيسة الطرق المتقاطعة</a:t>
            </a:r>
            <a:r>
              <a:rPr kumimoji="0" lang="en-US"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 BibleStudyDownloads.</a:t>
            </a:r>
            <a:r>
              <a:rPr lang="en-US" sz="1800" b="1" i="1" dirty="0">
                <a:solidFill>
                  <a:srgbClr val="E5E5FF"/>
                </a:solidFill>
                <a:latin typeface="Arial" charset="0"/>
                <a:cs typeface="Arial" charset="0"/>
              </a:rPr>
              <a:t>org</a:t>
            </a:r>
            <a:endParaRPr kumimoji="0" lang="en-US"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64474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ماذا يريد يسوع لنا؟</a:t>
            </a:r>
            <a:br>
              <a:rPr lang="ar-JO" b="1" dirty="0">
                <a:effectLst>
                  <a:glow rad="165100">
                    <a:schemeClr val="tx1"/>
                  </a:glow>
                </a:effectLst>
                <a:latin typeface="Arial" panose="020B0604020202020204" pitchFamily="34" charset="0"/>
                <a:ea typeface="ＭＳ Ｐゴシック" charset="0"/>
                <a:cs typeface="Arial" panose="020B0604020202020204" pitchFamily="34" charset="0"/>
              </a:rPr>
            </a:br>
            <a:r>
              <a:rPr lang="ar-JO" b="1" dirty="0">
                <a:effectLst>
                  <a:glow rad="165100">
                    <a:schemeClr val="tx1"/>
                  </a:glow>
                </a:effectLst>
                <a:ea typeface="ＭＳ Ｐゴシック" charset="0"/>
              </a:rPr>
              <a:t>ألا يريد منّا أن نتواصل؟</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كيف </a:t>
            </a:r>
            <a:r>
              <a:rPr kumimoji="0" lang="ar-JO"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يشجعنا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على </a:t>
            </a:r>
            <a:r>
              <a:rPr lang="ar-JO" sz="4800" b="1" dirty="0">
                <a:solidFill>
                  <a:srgbClr val="FFFF00"/>
                </a:solidFill>
                <a:effectLst>
                  <a:glow rad="165100">
                    <a:prstClr val="black"/>
                  </a:glow>
                </a:effectLst>
                <a:latin typeface="Arial" panose="020B0604020202020204" pitchFamily="34" charset="0"/>
                <a:ea typeface="ＭＳ Ｐゴシック" charset="0"/>
                <a:cs typeface="Arial" panose="020B0604020202020204" pitchFamily="34" charset="0"/>
              </a:rPr>
              <a:t>التواصل</a:t>
            </a: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a:t>
            </a:r>
            <a:endParaRPr kumimoji="0" lang="en-US"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1968500"/>
            <a:ext cx="9144000" cy="2895877"/>
          </a:xfrm>
          <a:prstGeom prst="rect">
            <a:avLst/>
          </a:prstGeom>
        </p:spPr>
      </p:pic>
    </p:spTree>
    <p:extLst>
      <p:ext uri="{BB962C8B-B14F-4D97-AF65-F5344CB8AC3E}">
        <p14:creationId xmlns:p14="http://schemas.microsoft.com/office/powerpoint/2010/main" val="2102253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ar-JO" sz="6000" b="1" dirty="0">
                <a:effectLst>
                  <a:glow rad="1651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60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يمنحنا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dirty="0">
                <a:solidFill>
                  <a:srgbClr val="FFFF00"/>
                </a:solidFill>
                <a:effectLst>
                  <a:glow rad="165100">
                    <a:prstClr val="black"/>
                  </a:glow>
                </a:effectLst>
                <a:latin typeface="Arial" panose="020B0604020202020204" pitchFamily="34" charset="0"/>
                <a:ea typeface="ＭＳ Ｐゴシック" charset="0"/>
                <a:cs typeface="Arial" panose="020B0604020202020204" pitchFamily="34" charset="0"/>
              </a:rPr>
              <a:t>الفرص</a:t>
            </a: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 و </a:t>
            </a:r>
            <a:r>
              <a:rPr lang="ar-JO" sz="4800" b="1" dirty="0">
                <a:solidFill>
                  <a:srgbClr val="FFFF00"/>
                </a:solidFill>
                <a:effectLst>
                  <a:glow rad="165100">
                    <a:prstClr val="black"/>
                  </a:glow>
                </a:effectLst>
                <a:latin typeface="Arial" panose="020B0604020202020204" pitchFamily="34" charset="0"/>
                <a:ea typeface="ＭＳ Ｐゴシック" charset="0"/>
                <a:cs typeface="Arial" panose="020B0604020202020204" pitchFamily="34" charset="0"/>
              </a:rPr>
              <a:t>المكافآت</a:t>
            </a: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للشهادة.</a:t>
            </a:r>
            <a:endParaRPr kumimoji="0" lang="en-US"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71149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err="1">
                <a:ln>
                  <a:noFill/>
                </a:ln>
                <a:solidFill>
                  <a:srgbClr val="00CCFF"/>
                </a:solidFill>
                <a:effectLst/>
                <a:uLnTx/>
                <a:uFillTx/>
                <a:latin typeface="Arial"/>
                <a:ea typeface="ＭＳ Ｐゴシック" charset="0"/>
                <a:cs typeface="Arial"/>
              </a:rPr>
              <a:t>المجئ</a:t>
            </a:r>
            <a:endPar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40000"/>
                    <a:lumOff val="60000"/>
                  </a:srgbClr>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00CC99">
                  <a:lumMod val="40000"/>
                  <a:lumOff val="60000"/>
                </a:srgbClr>
              </a:solidFill>
              <a:effectLst/>
              <a:uLnTx/>
              <a:uFillTx/>
              <a:latin typeface="Arial"/>
              <a:ea typeface="ＭＳ Ｐゴシック" charset="0"/>
              <a:cs typeface="Arial"/>
            </a:endParaRPr>
          </a:p>
        </p:txBody>
      </p:sp>
      <p:sp>
        <p:nvSpPr>
          <p:cNvPr id="62471" name="Text Box 6"/>
          <p:cNvSpPr txBox="1">
            <a:spLocks noChangeArrowheads="1"/>
          </p:cNvSpPr>
          <p:nvPr/>
        </p:nvSpPr>
        <p:spPr bwMode="auto">
          <a:xfrm>
            <a:off x="29473" y="1210963"/>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الاختطاف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2472" name="Text Box 7"/>
          <p:cNvSpPr txBox="1">
            <a:spLocks noChangeArrowheads="1"/>
          </p:cNvSpPr>
          <p:nvPr/>
        </p:nvSpPr>
        <p:spPr bwMode="auto">
          <a:xfrm>
            <a:off x="1698502" y="3276600"/>
            <a:ext cx="274050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2474" name="Text Box 9"/>
          <p:cNvSpPr txBox="1">
            <a:spLocks noChangeArrowheads="1"/>
          </p:cNvSpPr>
          <p:nvPr/>
        </p:nvSpPr>
        <p:spPr bwMode="auto">
          <a:xfrm>
            <a:off x="4570411" y="3276600"/>
            <a:ext cx="32387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0066"/>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الاختطاف "قبل الضيقة"</a:t>
            </a:r>
            <a:endParaRPr lang="en-US" sz="4000" b="1" dirty="0">
              <a:solidFill>
                <a:srgbClr val="FFFF99"/>
              </a:solidFill>
              <a:latin typeface="Arial"/>
              <a:ea typeface="ＭＳ Ｐゴシック" charset="0"/>
              <a:cs typeface="Arial"/>
            </a:endParaRPr>
          </a:p>
        </p:txBody>
      </p:sp>
      <p:sp>
        <p:nvSpPr>
          <p:cNvPr id="62481" name="Text Box 5"/>
          <p:cNvSpPr txBox="1">
            <a:spLocks noChangeArrowheads="1"/>
          </p:cNvSpPr>
          <p:nvPr/>
        </p:nvSpPr>
        <p:spPr bwMode="auto">
          <a:xfrm>
            <a:off x="9202405" y="1099847"/>
            <a:ext cx="38100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1. " (ه ، ك)</a:t>
            </a:r>
            <a:r>
              <a:rPr kumimoji="0" lang="ar-EG" sz="2400" b="1" i="0" u="none" strike="noStrike" kern="1200" cap="none" spc="0" normalizeH="0" baseline="0" noProof="0" dirty="0">
                <a:ln>
                  <a:noFill/>
                </a:ln>
                <a:solidFill>
                  <a:srgbClr val="FFFFFF"/>
                </a:solidFill>
                <a:effectLst/>
                <a:uLnTx/>
                <a:uFillTx/>
                <a:latin typeface="Times New Roman" charset="0"/>
                <a:ea typeface="ＭＳ Ｐゴシック" charset="0"/>
              </a:rPr>
              <a:t> أَنَا أَيْضًا سَأَحْفَظُكَ مِنْ سَاعَةِ التَّجْرِبَةِ الْعَتِيدَةِ أَنْ تَأْتِيَ عَلَى الْعَالَمِ كُلِّهِ لِتُجَرِّبَ السَّاكِنِينَ عَلَى الأَرْضِ.</a:t>
            </a:r>
            <a:r>
              <a:rPr kumimoji="0" lang="ar-EG"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(رؤيا٣: ١٠)</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داخل</a:t>
            </a: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خلال</a:t>
            </a: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9" name="Text Box 7"/>
          <p:cNvSpPr txBox="1">
            <a:spLocks noChangeArrowheads="1"/>
          </p:cNvSpPr>
          <p:nvPr/>
        </p:nvSpPr>
        <p:spPr bwMode="auto">
          <a:xfrm>
            <a:off x="1528383" y="1666531"/>
            <a:ext cx="263461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 من ، خارج ، بعيد عن </a:t>
            </a: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32" name="Picture 31">
            <a:extLst>
              <a:ext uri="{FF2B5EF4-FFF2-40B4-BE49-F238E27FC236}">
                <a16:creationId xmlns:a16="http://schemas.microsoft.com/office/drawing/2014/main" id="{5C8FB232-8512-D88B-B4F1-604AEF0F4B4C}"/>
              </a:ext>
            </a:extLst>
          </p:cNvPr>
          <p:cNvPicPr>
            <a:picLocks noChangeAspect="1"/>
          </p:cNvPicPr>
          <p:nvPr/>
        </p:nvPicPr>
        <p:blipFill>
          <a:blip r:embed="rId3"/>
          <a:stretch>
            <a:fillRect/>
          </a:stretch>
        </p:blipFill>
        <p:spPr>
          <a:xfrm>
            <a:off x="617265" y="2200275"/>
            <a:ext cx="711200" cy="1104900"/>
          </a:xfrm>
          <a:prstGeom prst="rect">
            <a:avLst/>
          </a:prstGeom>
        </p:spPr>
      </p:pic>
      <p:pic>
        <p:nvPicPr>
          <p:cNvPr id="33" name="Picture 32">
            <a:extLst>
              <a:ext uri="{FF2B5EF4-FFF2-40B4-BE49-F238E27FC236}">
                <a16:creationId xmlns:a16="http://schemas.microsoft.com/office/drawing/2014/main" id="{C6CAC8FF-6A99-577D-0843-E5352214161C}"/>
              </a:ext>
            </a:extLst>
          </p:cNvPr>
          <p:cNvPicPr>
            <a:picLocks noChangeAspect="1"/>
          </p:cNvPicPr>
          <p:nvPr/>
        </p:nvPicPr>
        <p:blipFill>
          <a:blip r:embed="rId4"/>
          <a:stretch>
            <a:fillRect/>
          </a:stretch>
        </p:blipFill>
        <p:spPr>
          <a:xfrm>
            <a:off x="528365" y="3453971"/>
            <a:ext cx="800100" cy="1117600"/>
          </a:xfrm>
          <a:prstGeom prst="rect">
            <a:avLst/>
          </a:prstGeom>
        </p:spPr>
      </p:pic>
      <p:pic>
        <p:nvPicPr>
          <p:cNvPr id="34" name="Picture 33">
            <a:extLst>
              <a:ext uri="{FF2B5EF4-FFF2-40B4-BE49-F238E27FC236}">
                <a16:creationId xmlns:a16="http://schemas.microsoft.com/office/drawing/2014/main" id="{19CA0F47-6939-6A49-67FC-77FF2B26CA93}"/>
              </a:ext>
            </a:extLst>
          </p:cNvPr>
          <p:cNvPicPr>
            <a:picLocks noChangeAspect="1"/>
          </p:cNvPicPr>
          <p:nvPr/>
        </p:nvPicPr>
        <p:blipFill>
          <a:blip r:embed="rId5"/>
          <a:stretch>
            <a:fillRect/>
          </a:stretch>
        </p:blipFill>
        <p:spPr>
          <a:xfrm>
            <a:off x="449755" y="4654472"/>
            <a:ext cx="800100" cy="1117600"/>
          </a:xfrm>
          <a:prstGeom prst="rect">
            <a:avLst/>
          </a:prstGeom>
        </p:spPr>
      </p:pic>
      <p:sp>
        <p:nvSpPr>
          <p:cNvPr id="2" name="Text Box 5">
            <a:extLst>
              <a:ext uri="{FF2B5EF4-FFF2-40B4-BE49-F238E27FC236}">
                <a16:creationId xmlns:a16="http://schemas.microsoft.com/office/drawing/2014/main" id="{27BC2FA7-23CB-2272-50CD-5052964D1196}"/>
              </a:ext>
            </a:extLst>
          </p:cNvPr>
          <p:cNvSpPr txBox="1">
            <a:spLocks noChangeArrowheads="1"/>
          </p:cNvSpPr>
          <p:nvPr/>
        </p:nvSpPr>
        <p:spPr bwMode="auto">
          <a:xfrm>
            <a:off x="5120256" y="954821"/>
            <a:ext cx="3810000" cy="24622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499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6" grpId="0" animBg="1"/>
      <p:bldP spid="27" grpId="0"/>
      <p:bldP spid="28" grpId="0"/>
      <p:bldP spid="29" grpId="0"/>
      <p:bldP spid="3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فخمة ولكن فاترة</a:t>
            </a:r>
            <a:endParaRPr lang="en-US" sz="40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كنيسة لاودكية</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(رؤيا 3: 14- 22)</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1028">
            <a:extLst>
              <a:ext uri="{FF2B5EF4-FFF2-40B4-BE49-F238E27FC236}">
                <a16:creationId xmlns:a16="http://schemas.microsoft.com/office/drawing/2014/main" id="{2C67CFDE-0805-5686-D492-BB5A29BAE013}"/>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ريك جريفيث. كنيسة الطرق المتقاطعة</a:t>
            </a:r>
            <a:r>
              <a:rPr kumimoji="0" lang="en-US"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 BibleStudyDownloads.</a:t>
            </a:r>
            <a:r>
              <a:rPr lang="en-US" sz="1800" b="1" i="1" dirty="0">
                <a:solidFill>
                  <a:srgbClr val="E5E5FF"/>
                </a:solidFill>
                <a:latin typeface="Arial" charset="0"/>
                <a:cs typeface="Arial" charset="0"/>
              </a:rPr>
              <a:t>org</a:t>
            </a:r>
            <a:endParaRPr kumimoji="0" lang="en-US"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291960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على النار</a:t>
            </a:r>
            <a:b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من أجل المسيح</a:t>
            </a:r>
            <a:endParaRPr lang="en-US" sz="40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"لَيْتَكَ كُنْتَ بَارِدًا أَوْ حَارًّا"</a:t>
            </a:r>
            <a:b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ar-JO"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15 ب) حقًا؟ لماذا؟</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ساخن</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بارد</a:t>
              </a:r>
              <a:endParaRPr kumimoji="0" 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فاتر</a:t>
              </a:r>
              <a:endParaRPr kumimoji="0" lang="en-US"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رافض</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52400">
                    <a:srgbClr val="000000"/>
                  </a:glow>
                </a:effectLst>
                <a:latin typeface="Arial" charset="0"/>
                <a:ea typeface="ＭＳ Ｐゴシック" charset="0"/>
              </a:rPr>
              <a:t>المسيح</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مدّعي</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58109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ar-EG" sz="4000" b="1" dirty="0">
                <a:solidFill>
                  <a:srgbClr val="FFFFFF"/>
                </a:solidFill>
              </a:rPr>
              <a:t>ما هو عنوان؟</a:t>
            </a:r>
            <a:endParaRPr lang="en-US" sz="4000" b="1" dirty="0">
              <a:solidFill>
                <a:srgbClr val="FFFFFF"/>
              </a:solidFill>
            </a:endParaRPr>
          </a:p>
        </p:txBody>
      </p:sp>
      <p:sp>
        <p:nvSpPr>
          <p:cNvPr id="3" name="Title 1"/>
          <p:cNvSpPr txBox="1">
            <a:spLocks/>
          </p:cNvSpPr>
          <p:nvPr/>
        </p:nvSpPr>
        <p:spPr bwMode="auto">
          <a:xfrm>
            <a:off x="639482" y="1484784"/>
            <a:ext cx="7772400"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8800" b="1" i="0"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a:ea typeface="ＭＳ Ｐゴシック" pitchFamily="-108" charset="-128"/>
                <a:cs typeface="Arial"/>
              </a:rPr>
              <a:t>سفر الرؤيا؟</a:t>
            </a:r>
            <a:endParaRPr kumimoji="0" lang="en-US" sz="8800" b="1" i="0"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a:ea typeface="ＭＳ Ｐゴシック" pitchFamily="-108" charset="-128"/>
              <a:cs typeface="Arial"/>
            </a:endParaRPr>
          </a:p>
        </p:txBody>
      </p:sp>
      <p:sp>
        <p:nvSpPr>
          <p:cNvPr id="4" name="Title 1"/>
          <p:cNvSpPr txBox="1">
            <a:spLocks/>
          </p:cNvSpPr>
          <p:nvPr/>
        </p:nvSpPr>
        <p:spPr bwMode="auto">
          <a:xfrm>
            <a:off x="309261" y="4155919"/>
            <a:ext cx="7772400"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15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rPr>
              <a:t>الرؤيا</a:t>
            </a:r>
            <a:endParaRPr kumimoji="0" lang="en-US" sz="44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endParaRPr>
          </a:p>
        </p:txBody>
      </p:sp>
      <p:sp>
        <p:nvSpPr>
          <p:cNvPr id="8" name="Freeform 7"/>
          <p:cNvSpPr/>
          <p:nvPr/>
        </p:nvSpPr>
        <p:spPr>
          <a:xfrm>
            <a:off x="1228551" y="1989022"/>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Freeform 8"/>
          <p:cNvSpPr/>
          <p:nvPr/>
        </p:nvSpPr>
        <p:spPr>
          <a:xfrm rot="15525700">
            <a:off x="1228551" y="1980971"/>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11" name="Title 1"/>
          <p:cNvSpPr txBox="1">
            <a:spLocks/>
          </p:cNvSpPr>
          <p:nvPr/>
        </p:nvSpPr>
        <p:spPr bwMode="auto">
          <a:xfrm>
            <a:off x="-43626" y="3127802"/>
            <a:ext cx="9231251" cy="1165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96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rPr>
              <a:t>= نهاية العالم</a:t>
            </a:r>
            <a:endParaRPr kumimoji="0" lang="en-US" sz="40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703344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ar-JO" sz="6000" b="1" dirty="0">
                <a:latin typeface="Arial" panose="020B0604020202020204" pitchFamily="34" charset="0"/>
                <a:ea typeface="ＭＳ Ｐゴシック" charset="0"/>
                <a:cs typeface="Arial" panose="020B0604020202020204" pitchFamily="34" charset="0"/>
              </a:rPr>
              <a:t>كيف يمكنك علاج</a:t>
            </a:r>
            <a:br>
              <a:rPr lang="ar-JO" sz="6000" b="1" dirty="0">
                <a:latin typeface="Arial" panose="020B0604020202020204" pitchFamily="34" charset="0"/>
                <a:ea typeface="ＭＳ Ｐゴシック" charset="0"/>
                <a:cs typeface="Arial" panose="020B0604020202020204" pitchFamily="34" charset="0"/>
              </a:rPr>
            </a:br>
            <a:r>
              <a:rPr lang="ar-JO" sz="6000" b="1" dirty="0">
                <a:solidFill>
                  <a:srgbClr val="FFFF00"/>
                </a:solidFill>
                <a:latin typeface="Arial" panose="020B0604020202020204" pitchFamily="34" charset="0"/>
                <a:ea typeface="ＭＳ Ｐゴシック" charset="0"/>
                <a:cs typeface="Arial" panose="020B0604020202020204" pitchFamily="34" charset="0"/>
              </a:rPr>
              <a:t>الفتور </a:t>
            </a:r>
            <a:r>
              <a:rPr lang="ar-JO" sz="6000" b="1" dirty="0">
                <a:latin typeface="Arial" panose="020B0604020202020204" pitchFamily="34" charset="0"/>
                <a:ea typeface="ＭＳ Ｐゴシック" charset="0"/>
                <a:cs typeface="Arial" panose="020B0604020202020204" pitchFamily="34" charset="0"/>
              </a:rPr>
              <a:t>الرّوحي؟</a:t>
            </a:r>
            <a:endParaRPr lang="en-US" sz="6000" b="1" dirty="0">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2285927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t>استبدل الاعتماد – على </a:t>
            </a:r>
            <a:r>
              <a:rPr lang="ar-JO"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الذات</a:t>
            </a:r>
            <a:b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t>بالاعتماد – على </a:t>
            </a:r>
            <a:r>
              <a:rPr lang="ar-JO"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المسيح</a:t>
            </a:r>
            <a:endParaRPr lang="en-US"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لاودكية</a:t>
            </a:r>
            <a:endParaRPr kumimoji="0" lang="en-US" sz="4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378550171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b="1"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مخطط سفر الرؤيا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الكنائس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3</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247911"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مستقبلنا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flipH="1">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5953183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476055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 y="120316"/>
            <a:ext cx="9144000" cy="1782762"/>
          </a:xfrm>
        </p:spPr>
        <p:txBody>
          <a:bodyPr anchor="t">
            <a:noAutofit/>
          </a:bodyPr>
          <a:lstStyle/>
          <a:p>
            <a:pPr marL="0" indent="0" algn="ctr">
              <a:buNone/>
            </a:pPr>
            <a:r>
              <a:rPr lang="ar-SA" sz="2800" b="1" dirty="0">
                <a:solidFill>
                  <a:schemeClr val="bg1"/>
                </a:solidFill>
                <a:effectLst>
                  <a:outerShdw blurRad="38100" dist="38100" dir="2700000" algn="tl">
                    <a:srgbClr val="000000">
                      <a:alpha val="43137"/>
                    </a:srgbClr>
                  </a:outerShdw>
                </a:effectLst>
                <a:latin typeface="Arial"/>
                <a:cs typeface="Arial"/>
              </a:rPr>
              <a:t>رؤيا ٤ : ١١</a:t>
            </a:r>
          </a:p>
          <a:p>
            <a:pPr marL="0" indent="0" algn="ctr">
              <a:buNone/>
            </a:pPr>
            <a:r>
              <a:rPr lang="ar-SA" sz="2800" b="1" dirty="0">
                <a:solidFill>
                  <a:schemeClr val="bg1"/>
                </a:solidFill>
                <a:effectLst>
                  <a:outerShdw blurRad="38100" dist="38100" dir="2700000" algn="tl">
                    <a:srgbClr val="000000">
                      <a:alpha val="43137"/>
                    </a:srgbClr>
                  </a:outerShdw>
                </a:effectLst>
                <a:latin typeface="Arial"/>
                <a:cs typeface="Arial"/>
              </a:rPr>
              <a:t>«أَنْتَ مُسْتَحِقٌّ أَيُّهَا الرَّبُّ أَنْ تَأْخُذَ الْمَجْدَ وَالْكَرَامَةَ وَالْقُدْرَةَ، لأَنَّكَ أَنْتَ خَلَقْتَ كُلَّ الأَشْيَاءِ، وَهِيَ بِإِرَادَتِكَ كَائِنَةٌ وَخُلِقَتْ». </a:t>
            </a:r>
          </a:p>
        </p:txBody>
      </p:sp>
    </p:spTree>
    <p:extLst>
      <p:ext uri="{BB962C8B-B14F-4D97-AF65-F5344CB8AC3E}">
        <p14:creationId xmlns:p14="http://schemas.microsoft.com/office/powerpoint/2010/main" val="262572280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5 </a:t>
            </a:r>
          </a:p>
        </p:txBody>
      </p:sp>
    </p:spTree>
    <p:extLst>
      <p:ext uri="{BB962C8B-B14F-4D97-AF65-F5344CB8AC3E}">
        <p14:creationId xmlns:p14="http://schemas.microsoft.com/office/powerpoint/2010/main" val="4959455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rev 5 authority in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64030"/>
            <a:ext cx="9144000" cy="4903470"/>
          </a:xfrm>
          <a:prstGeom prst="rect">
            <a:avLst/>
          </a:prstGeom>
        </p:spPr>
      </p:pic>
      <p:sp>
        <p:nvSpPr>
          <p:cNvPr id="837634" name="Text Box 3"/>
          <p:cNvSpPr txBox="1">
            <a:spLocks noChangeArrowheads="1"/>
          </p:cNvSpPr>
          <p:nvPr/>
        </p:nvSpPr>
        <p:spPr bwMode="auto">
          <a:xfrm>
            <a:off x="-13674" y="6178253"/>
            <a:ext cx="9189859" cy="584776"/>
          </a:xfrm>
          <a:prstGeom prst="rect">
            <a:avLst/>
          </a:prstGeom>
          <a:noFill/>
          <a:ln w="9525">
            <a:no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في يمين الآب (5:1)!</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37642" name="Text Box 11"/>
          <p:cNvSpPr txBox="1">
            <a:spLocks noChangeArrowheads="1"/>
          </p:cNvSpPr>
          <p:nvPr/>
        </p:nvSpPr>
        <p:spPr bwMode="auto">
          <a:xfrm>
            <a:off x="685800" y="582613"/>
            <a:ext cx="7696200" cy="604837"/>
          </a:xfrm>
          <a:prstGeom prst="rect">
            <a:avLst/>
          </a:prstGeom>
          <a:noFill/>
          <a:ln w="9525">
            <a:no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السفر المختوم بسبعة ختوم...</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37643" name="Rectangle 12"/>
          <p:cNvSpPr>
            <a:spLocks noGrp="1" noChangeArrowheads="1"/>
          </p:cNvSpPr>
          <p:nvPr>
            <p:ph type="title" idx="4294967295"/>
          </p:nvPr>
        </p:nvSpPr>
        <p:spPr>
          <a:xfrm>
            <a:off x="0" y="0"/>
            <a:ext cx="9144000" cy="549275"/>
          </a:xfrm>
        </p:spPr>
        <p:txBody>
          <a:bodyPr>
            <a:normAutofit fontScale="90000"/>
          </a:bodyPr>
          <a:lstStyle/>
          <a:p>
            <a:r>
              <a:rPr lang="ar-JO" sz="3200" b="1" dirty="0">
                <a:solidFill>
                  <a:srgbClr val="0000FF"/>
                </a:solidFill>
                <a:latin typeface="Arial" panose="020B0604020202020204" pitchFamily="34" charset="0"/>
                <a:ea typeface="ＭＳ Ｐゴシック" charset="0"/>
                <a:cs typeface="Arial" panose="020B0604020202020204" pitchFamily="34" charset="0"/>
              </a:rPr>
              <a:t>دينونات الختم (رؤيا 5- 6)</a:t>
            </a:r>
            <a:endParaRPr lang="en-US" sz="3200" b="1" dirty="0">
              <a:solidFill>
                <a:srgbClr val="0000FF"/>
              </a:solidFill>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a:ea typeface="ＭＳ Ｐゴシック" charset="0"/>
                <a:cs typeface="Arial"/>
              </a:rPr>
              <a:t>369</a:t>
            </a:r>
          </a:p>
        </p:txBody>
      </p:sp>
    </p:spTree>
    <p:extLst>
      <p:ext uri="{BB962C8B-B14F-4D97-AF65-F5344CB8AC3E}">
        <p14:creationId xmlns:p14="http://schemas.microsoft.com/office/powerpoint/2010/main" val="4063281637"/>
      </p:ext>
    </p:extLst>
  </p:cSld>
  <p:clrMapOvr>
    <a:overrideClrMapping bg1="lt1" tx1="dk1" bg2="lt2" tx2="dk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304800"/>
            <a:ext cx="7756263" cy="1319606"/>
          </a:xfrm>
        </p:spPr>
        <p:txBody>
          <a:bodyPr/>
          <a:lstStyle/>
          <a:p>
            <a:r>
              <a:rPr lang="ar-SA" sz="4800" dirty="0"/>
              <a:t>مَنْ هُوَ مُسْتَحِقٌّ أَنْ يَفْتَحَ السِّفْرَ وَيَفُكَّ خُتُومَهُ؟</a:t>
            </a:r>
            <a:endParaRPr lang="en-US" sz="4800" b="1" dirty="0">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0" y="2209799"/>
            <a:ext cx="9137073" cy="35400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itle 2">
            <a:extLst>
              <a:ext uri="{FF2B5EF4-FFF2-40B4-BE49-F238E27FC236}">
                <a16:creationId xmlns:a16="http://schemas.microsoft.com/office/drawing/2014/main" id="{86E10E70-6B85-AA41-B2CF-2E92E7244752}"/>
              </a:ext>
            </a:extLst>
          </p:cNvPr>
          <p:cNvSpPr txBox="1">
            <a:spLocks/>
          </p:cNvSpPr>
          <p:nvPr/>
        </p:nvSpPr>
        <p:spPr>
          <a:xfrm>
            <a:off x="703730" y="5749806"/>
            <a:ext cx="7756263" cy="1178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800" b="1" i="0" u="none" strike="noStrike" kern="1200" cap="none" spc="0" normalizeH="0" baseline="0" noProof="0" dirty="0">
                <a:ln>
                  <a:noFill/>
                </a:ln>
                <a:solidFill>
                  <a:srgbClr val="895D1D"/>
                </a:solidFill>
                <a:effectLst/>
                <a:uLnTx/>
                <a:uFillTx/>
                <a:latin typeface="Book Antiqua"/>
                <a:ea typeface="+mj-ea"/>
                <a:cs typeface="Times New Roman" panose="02020603050405020304" pitchFamily="18" charset="0"/>
              </a:rPr>
              <a:t>رؤيا ٥ : ٢</a:t>
            </a:r>
          </a:p>
        </p:txBody>
      </p:sp>
    </p:spTree>
    <p:extLst>
      <p:ext uri="{BB962C8B-B14F-4D97-AF65-F5344CB8AC3E}">
        <p14:creationId xmlns:p14="http://schemas.microsoft.com/office/powerpoint/2010/main" val="2850719310"/>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40706" name="Picture 1" descr="Rev 5.5 Lion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868" y="60325"/>
            <a:ext cx="9189868" cy="692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 name="Text Box 1041"/>
          <p:cNvSpPr txBox="1">
            <a:spLocks noChangeArrowheads="1"/>
          </p:cNvSpPr>
          <p:nvPr/>
        </p:nvSpPr>
        <p:spPr bwMode="auto">
          <a:xfrm>
            <a:off x="-555965" y="291157"/>
            <a:ext cx="5828839" cy="4678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600" b="1" i="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t> الأَسَدُ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t>الَّذِي مِنْ</a:t>
            </a:r>
            <a:br>
              <a:rPr kumimoji="0" lang="en-US" sz="6600" b="1" i="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br>
            <a:r>
              <a:rPr kumimoji="0" lang="ar-SA" sz="6600" b="1" i="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t> سِبْطِ يَهُوذَا</a:t>
            </a:r>
            <a:endParaRPr kumimoji="0" lang="en-US" sz="3200" b="0" i="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endParaRPr>
          </a:p>
        </p:txBody>
      </p:sp>
      <p:sp>
        <p:nvSpPr>
          <p:cNvPr id="6" name="Text Box 1041"/>
          <p:cNvSpPr txBox="1">
            <a:spLocks noChangeArrowheads="1"/>
          </p:cNvSpPr>
          <p:nvPr/>
        </p:nvSpPr>
        <p:spPr bwMode="auto">
          <a:xfrm>
            <a:off x="1210379" y="5716857"/>
            <a:ext cx="214513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rPr>
              <a:t>رؤيا ٥ : ٥</a:t>
            </a:r>
            <a:endParaRPr kumimoji="0" lang="en-US" sz="4400" b="0" i="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35941531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381000" y="4114800"/>
            <a:ext cx="8597153" cy="2514600"/>
          </a:xfrm>
        </p:spPr>
        <p:txBody>
          <a:bodyPr>
            <a:normAutofit/>
          </a:bodyPr>
          <a:lstStyle/>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يستحق يسوع أن يكشف المستقبل </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وأن يُعبد لأنه المسيا الإلهي </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الذي افتدانا من عقوبة الخطية،</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جاعلاً منّا مملكة كهنة. </a:t>
            </a:r>
            <a:endPar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ar-JO"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الفكرة الرئيسيّة في رؤيا 5</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4486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41934E3-4CDB-1245-AE66-A47F97DAB122}"/>
              </a:ext>
            </a:extLst>
          </p:cNvPr>
          <p:cNvGrpSpPr/>
          <p:nvPr/>
        </p:nvGrpSpPr>
        <p:grpSpPr>
          <a:xfrm>
            <a:off x="0" y="-16712"/>
            <a:ext cx="9306914" cy="6874712"/>
            <a:chOff x="0" y="-16712"/>
            <a:chExt cx="9306914" cy="6874712"/>
          </a:xfrm>
        </p:grpSpPr>
        <p:pic>
          <p:nvPicPr>
            <p:cNvPr id="4" name="Picture 3"/>
            <p:cNvPicPr/>
            <p:nvPr/>
          </p:nvPicPr>
          <p:blipFill rotWithShape="1">
            <a:blip r:embed="rId2">
              <a:extLst>
                <a:ext uri="{28A0092B-C50C-407E-A947-70E740481C1C}">
                  <a14:useLocalDpi xmlns:a14="http://schemas.microsoft.com/office/drawing/2010/main" val="0"/>
                </a:ext>
              </a:extLst>
            </a:blip>
            <a:srcRect l="4131"/>
            <a:stretch/>
          </p:blipFill>
          <p:spPr bwMode="auto">
            <a:xfrm>
              <a:off x="0" y="-16712"/>
              <a:ext cx="9306914" cy="6874712"/>
            </a:xfrm>
            <a:prstGeom prst="rect">
              <a:avLst/>
            </a:prstGeom>
            <a:noFill/>
            <a:ln>
              <a:noFill/>
            </a:ln>
          </p:spPr>
        </p:pic>
        <p:sp>
          <p:nvSpPr>
            <p:cNvPr id="13" name="Rectangle 12">
              <a:extLst>
                <a:ext uri="{FF2B5EF4-FFF2-40B4-BE49-F238E27FC236}">
                  <a16:creationId xmlns:a16="http://schemas.microsoft.com/office/drawing/2014/main" id="{46B122BD-CB8D-2144-90D5-86794C106449}"/>
                </a:ext>
              </a:extLst>
            </p:cNvPr>
            <p:cNvSpPr/>
            <p:nvPr/>
          </p:nvSpPr>
          <p:spPr bwMode="auto">
            <a:xfrm>
              <a:off x="159026" y="308113"/>
              <a:ext cx="4648940" cy="15107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Rectangle 13">
              <a:extLst>
                <a:ext uri="{FF2B5EF4-FFF2-40B4-BE49-F238E27FC236}">
                  <a16:creationId xmlns:a16="http://schemas.microsoft.com/office/drawing/2014/main" id="{F930BAA5-ECBA-FE47-A455-8B3C9EFB03ED}"/>
                </a:ext>
              </a:extLst>
            </p:cNvPr>
            <p:cNvSpPr/>
            <p:nvPr/>
          </p:nvSpPr>
          <p:spPr bwMode="auto">
            <a:xfrm>
              <a:off x="4807966" y="4784482"/>
              <a:ext cx="4377602" cy="15107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باري </a:t>
            </a:r>
            <a:r>
              <a:rPr kumimoji="0" lang="ar-JO" sz="24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128"/>
              </a:rPr>
              <a:t>هادلستون</a:t>
            </a: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4807966" y="79960"/>
            <a:ext cx="4300538" cy="55589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70000"/>
                </a:solidFill>
                <a:effectLst/>
                <a:uLnTx/>
                <a:uFillTx/>
                <a:latin typeface="Arial"/>
                <a:ea typeface="ＭＳ Ｐゴシック"/>
                <a:cs typeface="Arial"/>
              </a:rPr>
              <a:t>رؤيا يوحنا</a:t>
            </a:r>
          </a:p>
        </p:txBody>
      </p:sp>
      <p:sp>
        <p:nvSpPr>
          <p:cNvPr id="10" name="TextBox 4"/>
          <p:cNvSpPr txBox="1">
            <a:spLocks noChangeArrowheads="1"/>
          </p:cNvSpPr>
          <p:nvPr/>
        </p:nvSpPr>
        <p:spPr bwMode="auto">
          <a:xfrm>
            <a:off x="2799006" y="65709"/>
            <a:ext cx="2947040" cy="13234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9 الهاوية تطلق المزيد من الأبواق</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10 كتاب أكله يوحنا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11 معارضة الشاهدين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12 معارضة لا هوادة فيها من التنين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13 سمة حاكم العالم</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1" name="TextBox 5"/>
          <p:cNvSpPr txBox="1">
            <a:spLocks noChangeArrowheads="1"/>
          </p:cNvSpPr>
          <p:nvPr/>
        </p:nvSpPr>
        <p:spPr bwMode="auto">
          <a:xfrm>
            <a:off x="4153397" y="4844351"/>
            <a:ext cx="2663751" cy="83099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14 حان الوقت للحصاد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15 عزف القيثارات 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16 سكب الجامات</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2" name="TextBox 5"/>
          <p:cNvSpPr txBox="1">
            <a:spLocks noChangeArrowheads="1"/>
          </p:cNvSpPr>
          <p:nvPr/>
        </p:nvSpPr>
        <p:spPr bwMode="auto">
          <a:xfrm>
            <a:off x="6048493" y="4844351"/>
            <a:ext cx="3051356" cy="156966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17 هلاك الزانية في المستقبل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18 الخراب التام لبابل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19 وليمة الخروف المنتصرة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20 القيامة والدينونة المطلقة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21 رؤية أورشليم الجديدة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22 مدينة وكلمة أبدي</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 name="Rectangle 5"/>
          <p:cNvSpPr/>
          <p:nvPr/>
        </p:nvSpPr>
        <p:spPr bwMode="auto">
          <a:xfrm>
            <a:off x="-12576" y="79960"/>
            <a:ext cx="773814" cy="218351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TextBox 3"/>
          <p:cNvSpPr txBox="1">
            <a:spLocks noChangeArrowheads="1"/>
          </p:cNvSpPr>
          <p:nvPr/>
        </p:nvSpPr>
        <p:spPr bwMode="auto">
          <a:xfrm>
            <a:off x="194290" y="65709"/>
            <a:ext cx="2633237" cy="20621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1 رؤيا بطمس ليوحنا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2 توبيخ لأربع كنائس</a:t>
            </a:r>
            <a:r>
              <a:rPr kumimoji="0" lang="en-GB" sz="1600" b="1" i="0" u="none" strike="noStrike" kern="1200" cap="none" spc="0" normalizeH="0" baseline="0" noProof="0" dirty="0">
                <a:ln>
                  <a:noFill/>
                </a:ln>
                <a:solidFill>
                  <a:srgbClr val="000000"/>
                </a:solidFill>
                <a:effectLst/>
                <a:uLnTx/>
                <a:uFillTx/>
                <a:latin typeface="Arial" charset="0"/>
                <a:ea typeface="ＭＳ Ｐゴシック" charset="0"/>
              </a:rPr>
              <a:t> </a:t>
            </a:r>
            <a:endParaRPr kumimoji="0" lang="ar-JO" sz="16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3 توبيخ ثلاث كنائس أخرى</a:t>
            </a:r>
            <a:r>
              <a:rPr kumimoji="0" lang="en-GB" sz="1600" b="1" i="0" u="none" strike="noStrike" kern="1200" cap="none" spc="0" normalizeH="0" baseline="0" noProof="0" dirty="0">
                <a:ln>
                  <a:noFill/>
                </a:ln>
                <a:solidFill>
                  <a:srgbClr val="000000"/>
                </a:solidFill>
                <a:effectLst/>
                <a:uLnTx/>
                <a:uFillTx/>
                <a:latin typeface="Arial" charset="0"/>
                <a:ea typeface="ＭＳ Ｐゴシック" charset="0"/>
              </a:rPr>
              <a:t> </a:t>
            </a:r>
            <a:endParaRPr kumimoji="0" lang="ar-JO" sz="16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4 صورة عرش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5 الخروف المقدس يعبد</a:t>
            </a:r>
            <a:r>
              <a:rPr kumimoji="0" lang="en-GB" sz="1600" b="1" i="0" u="none" strike="noStrike" kern="1200" cap="none" spc="0" normalizeH="0" baseline="0" noProof="0" dirty="0">
                <a:ln>
                  <a:noFill/>
                </a:ln>
                <a:solidFill>
                  <a:srgbClr val="000000"/>
                </a:solidFill>
                <a:effectLst/>
                <a:uLnTx/>
                <a:uFillTx/>
                <a:latin typeface="Arial" charset="0"/>
                <a:ea typeface="ＭＳ Ｐゴシック" charset="0"/>
              </a:rPr>
              <a:t> </a:t>
            </a:r>
            <a:endParaRPr kumimoji="0" lang="ar-JO" sz="16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6 كسر كل الأختام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7 جمع كثير يأتي من الضيقة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8 الأربعة أبواق</a:t>
            </a:r>
          </a:p>
        </p:txBody>
      </p:sp>
    </p:spTree>
    <p:extLst>
      <p:ext uri="{BB962C8B-B14F-4D97-AF65-F5344CB8AC3E}">
        <p14:creationId xmlns:p14="http://schemas.microsoft.com/office/powerpoint/2010/main" val="842710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6 </a:t>
            </a:r>
          </a:p>
        </p:txBody>
      </p:sp>
    </p:spTree>
    <p:extLst>
      <p:ext uri="{BB962C8B-B14F-4D97-AF65-F5344CB8AC3E}">
        <p14:creationId xmlns:p14="http://schemas.microsoft.com/office/powerpoint/2010/main" val="6889209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5" descr="Rev 6 horse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7874" name="Rectangle 2"/>
          <p:cNvSpPr>
            <a:spLocks noGrp="1" noChangeArrowheads="1"/>
          </p:cNvSpPr>
          <p:nvPr>
            <p:ph type="ctrTitle"/>
          </p:nvPr>
        </p:nvSpPr>
        <p:spPr>
          <a:xfrm>
            <a:off x="685800" y="0"/>
            <a:ext cx="7772400" cy="609600"/>
          </a:xfrm>
          <a:solidFill>
            <a:srgbClr val="C2FFF0"/>
          </a:solidFill>
          <a:effectLst>
            <a:outerShdw blurRad="63500" dist="35921" dir="2700000" algn="ctr" rotWithShape="0">
              <a:schemeClr val="bg1">
                <a:alpha val="74998"/>
              </a:schemeClr>
            </a:outerShdw>
          </a:effectLst>
        </p:spPr>
        <p:txBody>
          <a:bodyPr/>
          <a:lstStyle/>
          <a:p>
            <a:pPr eaLnBrk="1" hangingPunct="1">
              <a:defRPr/>
            </a:pPr>
            <a:r>
              <a:rPr lang="ar-JO" sz="3200" b="1" dirty="0">
                <a:latin typeface="Arial" panose="020B0604020202020204" pitchFamily="34" charset="0"/>
                <a:ea typeface="ＭＳ Ｐゴシック" charset="0"/>
                <a:cs typeface="Arial" panose="020B0604020202020204" pitchFamily="34" charset="0"/>
              </a:rPr>
              <a:t>مآسي الأفراس الأربعة (6: 1- 8)</a:t>
            </a:r>
            <a:endParaRPr lang="en-US" b="1" dirty="0">
              <a:latin typeface="Arial" panose="020B0604020202020204" pitchFamily="34" charset="0"/>
              <a:ea typeface="ＭＳ Ｐゴシック" charset="0"/>
              <a:cs typeface="Arial" panose="020B0604020202020204" pitchFamily="34" charset="0"/>
            </a:endParaRPr>
          </a:p>
        </p:txBody>
      </p:sp>
      <p:grpSp>
        <p:nvGrpSpPr>
          <p:cNvPr id="2" name="Group 4"/>
          <p:cNvGrpSpPr>
            <a:grpSpLocks/>
          </p:cNvGrpSpPr>
          <p:nvPr/>
        </p:nvGrpSpPr>
        <p:grpSpPr bwMode="auto">
          <a:xfrm>
            <a:off x="1588" y="5857875"/>
            <a:ext cx="2435225" cy="698500"/>
            <a:chOff x="1" y="3644"/>
            <a:chExt cx="1534" cy="440"/>
          </a:xfrm>
        </p:grpSpPr>
        <p:sp>
          <p:nvSpPr>
            <p:cNvPr id="405518" name="AutoShape 5"/>
            <p:cNvSpPr>
              <a:spLocks noChangeArrowheads="1"/>
            </p:cNvSpPr>
            <p:nvPr/>
          </p:nvSpPr>
          <p:spPr bwMode="auto">
            <a:xfrm>
              <a:off x="1" y="3644"/>
              <a:ext cx="1534" cy="440"/>
            </a:xfrm>
            <a:prstGeom prst="horizontalScroll">
              <a:avLst>
                <a:gd name="adj" fmla="val 12500"/>
              </a:avLst>
            </a:prstGeom>
            <a:solidFill>
              <a:schemeClr val="accent1">
                <a:lumMod val="20000"/>
                <a:lumOff val="80000"/>
              </a:schemeClr>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850958" name="Rectangle 6"/>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الغزو</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7"/>
          <p:cNvGrpSpPr>
            <a:grpSpLocks/>
          </p:cNvGrpSpPr>
          <p:nvPr/>
        </p:nvGrpSpPr>
        <p:grpSpPr bwMode="auto">
          <a:xfrm>
            <a:off x="2387600" y="5857875"/>
            <a:ext cx="2286000" cy="698500"/>
            <a:chOff x="0" y="3644"/>
            <a:chExt cx="1536" cy="440"/>
          </a:xfrm>
        </p:grpSpPr>
        <p:sp>
          <p:nvSpPr>
            <p:cNvPr id="850955" name="AutoShape 8"/>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6" name="Rectangle 9"/>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الحرب</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0"/>
          <p:cNvGrpSpPr>
            <a:grpSpLocks/>
          </p:cNvGrpSpPr>
          <p:nvPr/>
        </p:nvGrpSpPr>
        <p:grpSpPr bwMode="auto">
          <a:xfrm>
            <a:off x="4622800" y="5857875"/>
            <a:ext cx="2286000" cy="698500"/>
            <a:chOff x="0" y="3644"/>
            <a:chExt cx="1536" cy="440"/>
          </a:xfrm>
        </p:grpSpPr>
        <p:sp>
          <p:nvSpPr>
            <p:cNvPr id="850953" name="AutoShape 11"/>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4" name="Rectangle 12"/>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ea typeface="ＭＳ Ｐゴシック" charset="0"/>
                  <a:cs typeface="Arial" panose="020B0604020202020204" pitchFamily="34" charset="0"/>
                </a:rPr>
                <a:t>المجاعة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13"/>
          <p:cNvGrpSpPr>
            <a:grpSpLocks/>
          </p:cNvGrpSpPr>
          <p:nvPr/>
        </p:nvGrpSpPr>
        <p:grpSpPr bwMode="auto">
          <a:xfrm>
            <a:off x="6858000" y="5857875"/>
            <a:ext cx="2286000" cy="698500"/>
            <a:chOff x="0" y="3644"/>
            <a:chExt cx="1536" cy="440"/>
          </a:xfrm>
        </p:grpSpPr>
        <p:sp>
          <p:nvSpPr>
            <p:cNvPr id="850951" name="AutoShape 14"/>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2" name="Rectangle 15"/>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الموت</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charset="0"/>
                <a:cs typeface="Arial"/>
              </a:rPr>
              <a:t>374</a:t>
            </a:r>
            <a:endParaRPr kumimoji="0" lang="en-US" sz="2000" b="1" i="0" u="none" strike="noStrike" kern="1200" cap="none" spc="0" normalizeH="0" baseline="0" noProof="0" dirty="0">
              <a:ln>
                <a:noFill/>
              </a:ln>
              <a:solidFill>
                <a:srgbClr val="FFFFFF"/>
              </a:solidFill>
              <a:effectLst/>
              <a:uLnTx/>
              <a:uFillTx/>
              <a:latin typeface="Arial"/>
              <a:ea typeface="Osaka" charset="0"/>
              <a:cs typeface="Arial"/>
            </a:endParaRPr>
          </a:p>
        </p:txBody>
      </p:sp>
    </p:spTree>
    <p:extLst>
      <p:ext uri="{BB962C8B-B14F-4D97-AF65-F5344CB8AC3E}">
        <p14:creationId xmlns:p14="http://schemas.microsoft.com/office/powerpoint/2010/main" val="28819413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911784" y="3087102"/>
            <a:ext cx="898043"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الاختطاف</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٣: ١٠</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a:t>
            </a: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عصر</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الكنيسة</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ar-SA" sz="4800">
                <a:solidFill>
                  <a:schemeClr val="bg1"/>
                </a:solidFill>
                <a:latin typeface="Comic Sans MS" charset="0"/>
              </a:rPr>
              <a:t>التسلسل الزمني للرؤيا</a:t>
            </a:r>
            <a:endParaRPr lang="en-US" sz="480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"ما رأيت"</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١٩أ</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رؤيا ١</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ما هو الآن</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١٩ب</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رؤيا ٢-٣</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أحداث مستقبلية</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١٩ت</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 ٤-٢٢</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رؤية المسيح
</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النصف الثاني</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الضيقة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٤</a:t>
            </a: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 </a:t>
            </a: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١٠: ١٩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a:t>
            </a:r>
            <a:r>
              <a:rPr kumimoji="0" lang="ar-SA" sz="1400" b="1" i="0" u="none" strike="noStrike" kern="1200" cap="none" spc="0" normalizeH="0" baseline="0" noProof="0" err="1">
                <a:ln>
                  <a:noFill/>
                </a:ln>
                <a:solidFill>
                  <a:srgbClr val="000000"/>
                </a:solidFill>
                <a:effectLst/>
                <a:uLnTx/>
                <a:uFillTx/>
                <a:latin typeface="Arial Narrow" charset="0"/>
                <a:ea typeface="ＭＳ Ｐゴシック" charset="0"/>
                <a:cs typeface="Arial" charset="0"/>
              </a:rPr>
              <a:t>مجئ</a:t>
            </a: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الثاني</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الألفية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a:t>
            </a: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الحالة الأبدية</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6997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2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دينونة العرش الأبيض العظيم
</a:t>
            </a:r>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5459"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٣٤٠</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4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حقوق الطبع والنشر ١٩٨٩ ريك غريفيث
مقتبس من مخطط من قبل دي . جي بينتكوس</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النصف الاول</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45310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7 </a:t>
            </a:r>
          </a:p>
        </p:txBody>
      </p:sp>
    </p:spTree>
    <p:extLst>
      <p:ext uri="{BB962C8B-B14F-4D97-AF65-F5344CB8AC3E}">
        <p14:creationId xmlns:p14="http://schemas.microsoft.com/office/powerpoint/2010/main" val="2448611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5031FE0D-C5BF-8F4E-89EE-3EB74A80EA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06"/>
          <a:stretch/>
        </p:blipFill>
        <p:spPr bwMode="auto">
          <a:xfrm>
            <a:off x="-36513" y="-26988"/>
            <a:ext cx="9180513" cy="6884988"/>
          </a:xfrm>
          <a:prstGeom prst="rect">
            <a:avLst/>
          </a:prstGeom>
          <a:noFill/>
          <a:extLst>
            <a:ext uri="{909E8E84-426E-40DD-AFC4-6F175D3DCCD1}">
              <a14:hiddenFill xmlns:a14="http://schemas.microsoft.com/office/drawing/2010/main">
                <a:solidFill>
                  <a:srgbClr val="FFFFFF"/>
                </a:solidFill>
              </a14:hiddenFill>
            </a:ext>
          </a:extLst>
        </p:spPr>
      </p:pic>
      <p:sp>
        <p:nvSpPr>
          <p:cNvPr id="850946" name="Rectangle 2"/>
          <p:cNvSpPr>
            <a:spLocks noGrp="1" noChangeArrowheads="1"/>
          </p:cNvSpPr>
          <p:nvPr>
            <p:ph type="ctrTitle"/>
          </p:nvPr>
        </p:nvSpPr>
        <p:spPr>
          <a:xfrm>
            <a:off x="1640909" y="5300440"/>
            <a:ext cx="7290148" cy="728597"/>
          </a:xfrm>
        </p:spPr>
        <p:txBody>
          <a:bodyPr/>
          <a:lstStyle/>
          <a:p>
            <a:pPr algn="r" rtl="1" eaLnBrk="1" hangingPunct="1">
              <a:defRPr/>
            </a:pPr>
            <a:r>
              <a:rPr lang="ar-SA" sz="3600" b="1" dirty="0">
                <a:solidFill>
                  <a:srgbClr val="FFFFFF"/>
                </a:solidFill>
                <a:effectLst>
                  <a:glow rad="228600">
                    <a:schemeClr val="accent4">
                      <a:satMod val="175000"/>
                      <a:alpha val="80000"/>
                    </a:schemeClr>
                  </a:glow>
                  <a:outerShdw blurRad="38100" dist="38100" dir="2700000" algn="tl">
                    <a:srgbClr val="000000">
                      <a:alpha val="43137"/>
                    </a:srgbClr>
                  </a:outerShdw>
                </a:effectLst>
                <a:latin typeface="Arial" charset="0"/>
                <a:ea typeface="ＭＳ Ｐゴシック" charset="0"/>
                <a:cs typeface="ＭＳ Ｐゴシック" charset="0"/>
              </a:rPr>
              <a:t>الْمَخْتُومِينَ مِئَةً وَأَرْبَعَةً وَأَرْبَعِينَ أَلْفاً</a:t>
            </a:r>
            <a:endParaRPr lang="en-US" sz="3600" b="1" dirty="0">
              <a:solidFill>
                <a:srgbClr val="FFFFFF"/>
              </a:solidFill>
              <a:effectLst>
                <a:glow rad="228600">
                  <a:schemeClr val="accent4">
                    <a:satMod val="175000"/>
                    <a:alpha val="80000"/>
                  </a:schemeClr>
                </a:glow>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52932" name="Text Box 4"/>
          <p:cNvSpPr txBox="1">
            <a:spLocks noChangeArrowheads="1"/>
          </p:cNvSpPr>
          <p:nvPr/>
        </p:nvSpPr>
        <p:spPr bwMode="auto">
          <a:xfrm>
            <a:off x="228600" y="555627"/>
            <a:ext cx="8763000" cy="4526497"/>
          </a:xfrm>
          <a:prstGeom prst="rect">
            <a:avLst/>
          </a:prstGeom>
          <a:no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rPr>
              <a:t>وَبَعْدَ هَذَا رَأَيْتُ أَرْبَعَةَ مَلاَئِكَةٍ وَاقِفِينَ عَلَى أَرْبَعِ زَوَايَا الأَرْضِ، مُمْسِكِينَ أَرْبَعَ رِيَاحِ الأَرْضِ لِكَيْ لاَ تَهُبَّ رِيحٌ عَلَى الأَرْضِ وَلاَ عَلَى الْبَحْرِ وَلاَ عَلَى شَجَرَةٍ مَا. ٢ وَرَأَيْتُ مَلاَكاً آخَرَ طَالِعاً مِنْ مَشْرِقِ الشَّمْسِ مَعَهُ خَتْمُ اللهِ الْحَيِّ، فَنَادَى بِصَوْتٍ عَظِيمٍ إِلَى الْمَلاَئِكَةِ الأَرْبَعَةِ الَّذِينَ أُعْطُوا أَنْ يَضُرُّوا الأَرْضَ وَالْبَحْرَ ٣ قَائِلاً: «لاَ تَضُرُّوا الأَرْضَ وَلاَ الْبَحْرَ وَلاَ الأَشْجَارَ، حَتَّى نَخْتِمَ عَبِيدَ إِلَهِنَا عَلَى جِبَاهِهِمْ». ٤ وَسَمِعْتُ عَدَدَ الْمَخْتُومِينَ مِئَةً وَأَرْبَعَةً وَأَرْبَعِينَ أَلْفاً، مَخْتُومِينَ مِنْ كُلِّ سِبْطٍ مِنْ بَنِي إِسْرَائِيلَ. ٥ مِنْ سِبْطِ يَهُوذَا اثْنَا عَشَرَ أَلْفَ مَخْتُومٍ. مِنْ سِبْطِ </a:t>
            </a:r>
            <a:r>
              <a:rPr kumimoji="0" lang="ar-SA" sz="2400" b="1" i="0"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rPr>
              <a:t>رَأُوبِينَ</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rPr>
              <a:t> اثْنَا عَشَرَ أَلْفَ مَخْتُومٍ. مِنْ سِبْطِ جَادَ اثْنَا عَشَرَ أَلْفَ مَخْتُومٍ. ٦ مِنْ سِبْطِ أَشِيرَ اثْنَا عَشَرَ أَلْفَ مَخْتُومٍ. مِنْ سِبْطِ </a:t>
            </a:r>
            <a:r>
              <a:rPr kumimoji="0" lang="ar-SA" sz="2400" b="1" i="0"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rPr>
              <a:t>نَفْتَالِي</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rPr>
              <a:t> اثْنَا عَشَرَ أَلْفَ مَخْتُومٍ. مِنْ سِبْطِ مَنَسَّى اثْنَا عَشَرَ أَلْفَ مَخْتُومٍ. ٧ مِنْ سِبْطِ شَمْعُونَ اثْنَا عَشَرَ أَلْفَ مَخْتُومٍ. مِنْ سِبْطِ لاَوِي اثْنَا عَشَرَ أَلْفَ مَخْتُومٍ. مِنْ سِبْطِ </a:t>
            </a:r>
            <a:r>
              <a:rPr kumimoji="0" lang="ar-SA" sz="2400" b="1" i="0"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rPr>
              <a:t>يَسَّاكَرَ</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rPr>
              <a:t> اثْنَا عَشَرَ أَلْفَ مَخْتُومٍ. ٨ مِنْ سِبْطِ </a:t>
            </a:r>
            <a:r>
              <a:rPr kumimoji="0" lang="ar-SA" sz="2400" b="1" i="0"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rPr>
              <a:t>زَبُولُونَ</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rPr>
              <a:t> اثْنَا عَشَرَ أَلْفَ مَخْتُومٍ. مِنْ سِبْطِ يُوسُفَ اثْنَا عَشَرَ أَلْفَ مَخْتُومٍ. مِنْ سِبْطِ بِنْيَامِينَ اثْنَا عَشَرَ أَلْفَ مَخْتُومٍ.</a:t>
            </a:r>
            <a:endParaRPr kumimoji="0" lang="en-US"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endParaRPr>
          </a:p>
        </p:txBody>
      </p:sp>
      <p:sp>
        <p:nvSpPr>
          <p:cNvPr id="5" name="Text Box 30"/>
          <p:cNvSpPr txBox="1">
            <a:spLocks noChangeArrowheads="1"/>
          </p:cNvSpPr>
          <p:nvPr/>
        </p:nvSpPr>
        <p:spPr bwMode="auto">
          <a:xfrm>
            <a:off x="8426136" y="476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377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62A8055-F1DE-564A-A3E3-3C6F52FF228D}"/>
              </a:ext>
            </a:extLst>
          </p:cNvPr>
          <p:cNvSpPr txBox="1">
            <a:spLocks noChangeArrowheads="1"/>
          </p:cNvSpPr>
          <p:nvPr/>
        </p:nvSpPr>
        <p:spPr bwMode="auto">
          <a:xfrm>
            <a:off x="3945698" y="6026949"/>
            <a:ext cx="4985359" cy="72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رؤيا ٧ : ١-٨</a:t>
            </a:r>
          </a:p>
        </p:txBody>
      </p:sp>
    </p:spTree>
    <p:extLst>
      <p:ext uri="{BB962C8B-B14F-4D97-AF65-F5344CB8AC3E}">
        <p14:creationId xmlns:p14="http://schemas.microsoft.com/office/powerpoint/2010/main" val="40885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checkerboard(across)">
                                      <p:cBhvr>
                                        <p:cTn id="7" dur="500"/>
                                        <p:tgtEl>
                                          <p:spTgt spid="25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5282" name="Picture 3" descr="Rev 7v9 Multiraci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0"/>
            <a:ext cx="701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ar-JO" sz="4000" b="1" dirty="0">
                <a:solidFill>
                  <a:schemeClr val="bg1"/>
                </a:solidFill>
                <a:latin typeface="Arial" charset="0"/>
                <a:ea typeface="ＭＳ Ｐゴシック" charset="0"/>
              </a:rPr>
              <a:t>الشعب المتعدد الأعراق</a:t>
            </a:r>
            <a:endParaRPr lang="en-US" b="1" dirty="0">
              <a:latin typeface="Arial" charset="0"/>
              <a:ea typeface="ＭＳ Ｐゴシック" charset="0"/>
            </a:endParaRPr>
          </a:p>
        </p:txBody>
      </p:sp>
      <p:sp>
        <p:nvSpPr>
          <p:cNvPr id="4" name="Rectangle 2"/>
          <p:cNvSpPr txBox="1">
            <a:spLocks noChangeArrowheads="1"/>
          </p:cNvSpPr>
          <p:nvPr/>
        </p:nvSpPr>
        <p:spPr bwMode="auto">
          <a:xfrm>
            <a:off x="23518" y="5506243"/>
            <a:ext cx="9120482" cy="1379775"/>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a:rPr>
              <a:t>رؤيا ٧ : 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a:rPr>
              <a:t>مِنْ كُلِّ الأُمَمِ وَالْقَبَائِلِ وَالشُّعُوبِ وَالأَلْسِنَةِ</a:t>
            </a:r>
          </a:p>
        </p:txBody>
      </p:sp>
      <p:sp>
        <p:nvSpPr>
          <p:cNvPr id="5" name="Text Box 30"/>
          <p:cNvSpPr txBox="1">
            <a:spLocks noChangeArrowheads="1"/>
          </p:cNvSpPr>
          <p:nvPr/>
        </p:nvSpPr>
        <p:spPr bwMode="auto">
          <a:xfrm>
            <a:off x="8448730"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379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1617562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7356187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5522" name="Picture 5" descr="rev 8 trumpetsapocalipsis_trompeta_5_grafico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2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4828486" y="764041"/>
            <a:ext cx="4191000" cy="1371600"/>
          </a:xfrm>
          <a:effectLst>
            <a:outerShdw blurRad="63500" dist="35921" dir="2700000" algn="ctr" rotWithShape="0">
              <a:schemeClr val="tx2">
                <a:alpha val="74998"/>
              </a:schemeClr>
            </a:outerShdw>
          </a:effectLst>
        </p:spPr>
        <p:txBody>
          <a:bodyPr/>
          <a:lstStyle/>
          <a:p>
            <a:pPr>
              <a:defRPr/>
            </a:pPr>
            <a:r>
              <a:rPr lang="ar-JO" sz="3600" b="1" dirty="0">
                <a:effectLst>
                  <a:glow rad="228600">
                    <a:schemeClr val="tx1">
                      <a:alpha val="75000"/>
                    </a:schemeClr>
                  </a:glow>
                </a:effectLst>
                <a:latin typeface="Arial" charset="0"/>
                <a:ea typeface="ＭＳ Ｐゴシック" charset="0"/>
                <a:cs typeface="ＭＳ Ｐゴシック" charset="0"/>
              </a:rPr>
              <a:t>دينونة السبعة </a:t>
            </a:r>
            <a:br>
              <a:rPr lang="ar-JO" sz="3600" b="1" dirty="0">
                <a:effectLst>
                  <a:glow rad="228600">
                    <a:schemeClr val="tx1">
                      <a:alpha val="75000"/>
                    </a:schemeClr>
                  </a:glow>
                </a:effectLst>
                <a:latin typeface="Arial" charset="0"/>
                <a:ea typeface="ＭＳ Ｐゴシック" charset="0"/>
                <a:cs typeface="ＭＳ Ｐゴシック" charset="0"/>
              </a:rPr>
            </a:br>
            <a:r>
              <a:rPr lang="ar-JO" sz="3600" b="1" dirty="0">
                <a:effectLst>
                  <a:glow rad="228600">
                    <a:schemeClr val="tx1">
                      <a:alpha val="75000"/>
                    </a:schemeClr>
                  </a:glow>
                </a:effectLst>
                <a:latin typeface="Arial" charset="0"/>
                <a:ea typeface="ＭＳ Ｐゴシック" charset="0"/>
                <a:cs typeface="ＭＳ Ｐゴシック" charset="0"/>
              </a:rPr>
              <a:t>أبواق </a:t>
            </a:r>
            <a:br>
              <a:rPr lang="en-US" sz="3600" b="1" dirty="0">
                <a:effectLst>
                  <a:glow rad="228600">
                    <a:schemeClr val="tx1">
                      <a:alpha val="75000"/>
                    </a:schemeClr>
                  </a:glow>
                </a:effectLst>
                <a:latin typeface="Arial" charset="0"/>
                <a:ea typeface="ＭＳ Ｐゴシック" charset="0"/>
                <a:cs typeface="ＭＳ Ｐゴシック" charset="0"/>
              </a:rPr>
            </a:br>
            <a:r>
              <a:rPr lang="en-US" sz="3600" b="1" dirty="0">
                <a:effectLst>
                  <a:glow rad="228600">
                    <a:schemeClr val="tx1">
                      <a:alpha val="75000"/>
                    </a:schemeClr>
                  </a:glow>
                </a:effectLst>
                <a:latin typeface="Arial" charset="0"/>
                <a:ea typeface="ＭＳ Ｐゴシック" charset="0"/>
                <a:cs typeface="ＭＳ Ｐゴシック" charset="0"/>
              </a:rPr>
              <a:t>( </a:t>
            </a:r>
            <a:r>
              <a:rPr lang="ar-JO" sz="3600" b="1" dirty="0">
                <a:effectLst>
                  <a:glow rad="228600">
                    <a:schemeClr val="tx1">
                      <a:alpha val="75000"/>
                    </a:schemeClr>
                  </a:glow>
                </a:effectLst>
                <a:latin typeface="Arial" charset="0"/>
                <a:ea typeface="ＭＳ Ｐゴシック" charset="0"/>
                <a:cs typeface="ＭＳ Ｐゴシック" charset="0"/>
              </a:rPr>
              <a:t>رؤيا 8: 6 – 11: 19</a:t>
            </a:r>
            <a:r>
              <a:rPr lang="en-US" sz="3600" b="1" dirty="0">
                <a:effectLst>
                  <a:glow rad="228600">
                    <a:schemeClr val="tx1">
                      <a:alpha val="75000"/>
                    </a:schemeClr>
                  </a:glow>
                </a:effectLst>
                <a:latin typeface="Arial" charset="0"/>
                <a:ea typeface="ＭＳ Ｐゴシック" charset="0"/>
                <a:cs typeface="ＭＳ Ｐゴシック" charset="0"/>
              </a:rPr>
              <a:t>)</a:t>
            </a:r>
            <a:endParaRPr lang="en-US" sz="3600" dirty="0">
              <a:effectLst>
                <a:glow rad="228600">
                  <a:schemeClr val="tx1">
                    <a:alpha val="75000"/>
                  </a:schemeClr>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52400" y="0"/>
            <a:ext cx="3429000" cy="67818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4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t>رؤيا ٨ : ١-٢</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4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t>١ وَلَمَّا فَتَحَ الْخَتْمَ السَّابِعَ حَدَثَ سُكُوتٌ فِي السَّمَاءِ نَحْوَ نِصْفِ سَاعَةٍ. ٢ وَرَأَيْتُ السَّبْعَةَ الْمَلاَئِكَةَ الَّذِينَ يَقِفُونَ أَمَامَ اللهِ وَقَدْ أُعْطُوا سَبْعَةَ أَبْوَاقٍ. </a:t>
            </a:r>
          </a:p>
        </p:txBody>
      </p:sp>
      <p:sp>
        <p:nvSpPr>
          <p:cNvPr id="5" name="Text Box 30"/>
          <p:cNvSpPr txBox="1">
            <a:spLocks noChangeArrowheads="1"/>
          </p:cNvSpPr>
          <p:nvPr/>
        </p:nvSpPr>
        <p:spPr bwMode="auto">
          <a:xfrm>
            <a:off x="8426137" y="4763"/>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63607252"/>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8296043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734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3924300" y="0"/>
            <a:ext cx="5219700" cy="6858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رؤيا ١٦ : ١٣-١٦</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١٣ وَرَأَيْتُ مِنْ فَمِ التِّنِّينِ، وَمِنْ فَمِ الْوَحْشِ، وَمِنْ فَمِ النَّبِيِّ الْكَذَّابِ، ثَلاَثَةَ أَرْوَاحٍ نَجِسَةٍ شِبْهَ ضَفَادِعَ، ١٤ فَإِنَّهُمْ أَرْوَاحُ شَيَاطِينَ صَانِعَةٌ آيَاتٍ، تَخْرُجُ عَلَى مُلُوكِ الْعَالَمِ وَكُلِّ الْمَسْكُونَةِ لِتَجْمَعَهُمْ لِقِتَالِ ذَلِكَ الْيَوْمِ الْعَظِيمِ، يَوْمِ اللهِ الْقَادِرِ عَلَى كُلِّ شَيْءٍ. ١٥ «هَا أَنَا آتِي كَلِصٍّ. طُوبَى لِمَنْ يَسْهَرُ وَيَحْفَظُ ثِيَابَهُ لِئَلَّا يَمْشِيَ عُرْيَاناً فَيَرَوْا عُرْيَتَهُ». </a:t>
            </a:r>
            <a:r>
              <a:rPr kumimoji="0" lang="ar-SA"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١٦ فَجَمَعَهُمْ إِلَى الْمَوْضِعِ الَّذِي يُدْعَى بِالْعِبْرَانِيَّةِ «</a:t>
            </a:r>
            <a:r>
              <a:rPr kumimoji="0" lang="ar-SA" sz="32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هَرْمَجَدُّونَ</a:t>
            </a:r>
            <a:r>
              <a:rPr kumimoji="0" lang="ar-SA"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p>
        </p:txBody>
      </p:sp>
      <p:sp>
        <p:nvSpPr>
          <p:cNvPr id="615430" name="Freeform 6"/>
          <p:cNvSpPr>
            <a:spLocks/>
          </p:cNvSpPr>
          <p:nvPr/>
        </p:nvSpPr>
        <p:spPr bwMode="auto">
          <a:xfrm rot="1694376">
            <a:off x="46355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48" name="Line 11"/>
          <p:cNvSpPr>
            <a:spLocks noChangeShapeType="1"/>
          </p:cNvSpPr>
          <p:nvPr/>
        </p:nvSpPr>
        <p:spPr bwMode="auto">
          <a:xfrm>
            <a:off x="84296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6" name="Freeform 12"/>
          <p:cNvSpPr>
            <a:spLocks/>
          </p:cNvSpPr>
          <p:nvPr/>
        </p:nvSpPr>
        <p:spPr bwMode="auto">
          <a:xfrm>
            <a:off x="28892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50" name="Rectangle 18"/>
          <p:cNvSpPr>
            <a:spLocks noGrp="1" noChangeArrowheads="1"/>
          </p:cNvSpPr>
          <p:nvPr>
            <p:ph type="title" idx="4294967295"/>
          </p:nvPr>
        </p:nvSpPr>
        <p:spPr>
          <a:xfrm>
            <a:off x="0" y="457200"/>
            <a:ext cx="3276600" cy="1143000"/>
          </a:xfrm>
          <a:solidFill>
            <a:srgbClr val="800000"/>
          </a:solidFill>
        </p:spPr>
        <p:txBody>
          <a:bodyPr/>
          <a:lstStyle/>
          <a:p>
            <a:r>
              <a:rPr lang="ar-SA" sz="4000" b="1" dirty="0">
                <a:latin typeface="Arial" charset="0"/>
                <a:ea typeface="ＭＳ Ｐゴシック" charset="0"/>
              </a:rPr>
              <a:t>جُيُوشِ الْفُرْسَانِ مِئَتَا مِلْيُونٍ</a:t>
            </a:r>
            <a:endParaRPr lang="en-US" sz="4000" b="1" dirty="0">
              <a:latin typeface="Arial" charset="0"/>
              <a:ea typeface="ＭＳ Ｐゴシック" charset="0"/>
            </a:endParaRPr>
          </a:p>
        </p:txBody>
      </p:sp>
      <p:sp>
        <p:nvSpPr>
          <p:cNvPr id="697351" name="Text Box 19"/>
          <p:cNvSpPr txBox="1">
            <a:spLocks noChangeArrowheads="1"/>
          </p:cNvSpPr>
          <p:nvPr/>
        </p:nvSpPr>
        <p:spPr bwMode="auto">
          <a:xfrm>
            <a:off x="8448675" y="-438259"/>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339</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8269359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3" name="Rectangle 5"/>
          <p:cNvSpPr>
            <a:spLocks noChangeArrowheads="1"/>
          </p:cNvSpPr>
          <p:nvPr/>
        </p:nvSpPr>
        <p:spPr bwMode="auto">
          <a:xfrm>
            <a:off x="53975" y="2060575"/>
            <a:ext cx="7261225" cy="2376488"/>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hlinkClick r:id="rId4">
                  <a:extLst>
                    <a:ext uri="{A12FA001-AC4F-418D-AE19-62706E023703}">
                      <ahyp:hlinkClr xmlns:ahyp="http://schemas.microsoft.com/office/drawing/2018/hyperlinkcolor" val="tx"/>
                    </a:ext>
                  </a:extLst>
                </a:hlinkClick>
              </a:rPr>
              <a:t>1</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ar-EG"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إِعْلاَنُ يَسُوعَ الْمَسِيحِ</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الَّذِي أَعْطَاهُ إِيَّاهُ اللهُ، لِيُرِيَ عَبِيدَهُ مَا لاَ بُدَّ أَنْ يَكُونَ عَنْ قَرِيبٍ، وَبَيَّنَهُ مُرْسِلًا بِيَدِ مَلاَكِهِ لِعَبْدِهِ يُوحَنَّا،</a:t>
            </a:r>
          </a:p>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hlinkClick r:id="rId5">
                  <a:extLst>
                    <a:ext uri="{A12FA001-AC4F-418D-AE19-62706E023703}">
                      <ahyp:hlinkClr xmlns:ahyp="http://schemas.microsoft.com/office/drawing/2018/hyperlinkcolor" val="tx"/>
                    </a:ext>
                  </a:extLst>
                </a:hlinkClick>
              </a:rPr>
              <a:t>2</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الَّذِي شَهِدَ بِكَلِمَةِ اللهِ وَبِشَهَادَةِ يَسُوعَ الْمَسِيحِ بِكُلِّ مَا رَآه</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2-1:1</a:t>
            </a:r>
          </a:p>
        </p:txBody>
      </p:sp>
      <p:sp>
        <p:nvSpPr>
          <p:cNvPr id="148484" name="Rectangle 6"/>
          <p:cNvSpPr>
            <a:spLocks noChangeArrowheads="1"/>
          </p:cNvSpPr>
          <p:nvPr/>
        </p:nvSpPr>
        <p:spPr bwMode="auto">
          <a:xfrm>
            <a:off x="53975" y="4549283"/>
            <a:ext cx="7291388" cy="2311400"/>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الكلمة الرئيسية: </a:t>
            </a:r>
            <a:r>
              <a:rPr kumimoji="0" lang="ar-SA"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ال</a:t>
            </a:r>
            <a:r>
              <a:rPr kumimoji="0" lang="ar-EG"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انتصار</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الآية الرئيسية: </a:t>
            </a:r>
            <a:r>
              <a:rPr kumimoji="0" lang="ar-EG"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فَاكْتُبْ</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مَا رَأَيْتَ، </a:t>
            </a:r>
            <a:endParaRPr kumimoji="0" lang="ar-EG"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ar-SA"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(19:1)</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مَا هُوَ كَائِنٌ، وَمَا هُوَ عَتِيدٌ أَنْ يَكُونَ بَعْدَ هذَا.</a:t>
            </a: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الله</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7485578" y="3628779"/>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الملاك</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 name="Rectangle 2"/>
          <p:cNvSpPr txBox="1">
            <a:spLocks noChangeArrowheads="1"/>
          </p:cNvSpPr>
          <p:nvPr/>
        </p:nvSpPr>
        <p:spPr bwMode="auto">
          <a:xfrm>
            <a:off x="7485578" y="4520831"/>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يوحنا</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القراء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EG"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(خدام)</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99139"/>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3132138" y="404813"/>
            <a:ext cx="4391025" cy="1295400"/>
          </a:xfrm>
          <a:solidFill>
            <a:schemeClr val="bg1"/>
          </a:solidFill>
        </p:spPr>
        <p:txBody>
          <a:bodyPr/>
          <a:lstStyle/>
          <a:p>
            <a:r>
              <a:rPr lang="ar-EG" b="1" dirty="0">
                <a:solidFill>
                  <a:schemeClr val="tx1"/>
                </a:solidFill>
                <a:latin typeface="Arial" charset="0"/>
                <a:ea typeface="ＭＳ Ｐゴシック" charset="0"/>
              </a:rPr>
              <a:t>مفاتيح لفتح ال</a:t>
            </a:r>
            <a:r>
              <a:rPr lang="ar-SA" b="1" dirty="0">
                <a:solidFill>
                  <a:schemeClr val="tx1"/>
                </a:solidFill>
                <a:latin typeface="Arial" charset="0"/>
                <a:ea typeface="ＭＳ Ｐゴシック" charset="0"/>
              </a:rPr>
              <a:t>رؤيا</a:t>
            </a:r>
            <a:endParaRPr lang="en-US" b="1" dirty="0">
              <a:solidFill>
                <a:schemeClr val="tx1"/>
              </a:solidFill>
              <a:latin typeface="Arial" charset="0"/>
              <a:ea typeface="ＭＳ Ｐゴシック" charset="0"/>
            </a:endParaRPr>
          </a:p>
        </p:txBody>
      </p:sp>
      <p:sp>
        <p:nvSpPr>
          <p:cNvPr id="13" name="Text Box 1034"/>
          <p:cNvSpPr txBox="1">
            <a:spLocks noChangeArrowheads="1"/>
          </p:cNvSpPr>
          <p:nvPr/>
        </p:nvSpPr>
        <p:spPr bwMode="auto">
          <a:xfrm>
            <a:off x="7571020" y="0"/>
            <a:ext cx="157298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322</a:t>
            </a:r>
          </a:p>
        </p:txBody>
      </p:sp>
      <p:sp>
        <p:nvSpPr>
          <p:cNvPr id="14" name="Rectangle 2"/>
          <p:cNvSpPr txBox="1">
            <a:spLocks noChangeArrowheads="1"/>
          </p:cNvSpPr>
          <p:nvPr/>
        </p:nvSpPr>
        <p:spPr bwMode="auto">
          <a:xfrm>
            <a:off x="7485578" y="2736727"/>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يسوع</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 name="Down Arrow 14"/>
          <p:cNvSpPr>
            <a:spLocks noChangeArrowheads="1"/>
          </p:cNvSpPr>
          <p:nvPr/>
        </p:nvSpPr>
        <p:spPr bwMode="auto">
          <a:xfrm>
            <a:off x="7953097" y="3345757"/>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847776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1" grpId="0" animBg="1"/>
      <p:bldP spid="12" grpId="0" animBg="1"/>
      <p:bldP spid="14" grpId="0"/>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10 </a:t>
            </a:r>
          </a:p>
        </p:txBody>
      </p:sp>
    </p:spTree>
    <p:extLst>
      <p:ext uri="{BB962C8B-B14F-4D97-AF65-F5344CB8AC3E}">
        <p14:creationId xmlns:p14="http://schemas.microsoft.com/office/powerpoint/2010/main" val="31619336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4038600" cy="2438400"/>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ea typeface="ＭＳ Ｐゴシック" charset="0"/>
                <a:cs typeface="Arial" panose="020B0604020202020204" pitchFamily="34" charset="0"/>
              </a:rPr>
              <a:t>الملاك</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مع السِفر الصغير</a:t>
            </a:r>
            <a:br>
              <a:rPr lang="ar-JO" b="1" dirty="0">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ea typeface="ＭＳ Ｐゴシック" charset="0"/>
                <a:cs typeface="Arial" panose="020B0604020202020204" pitchFamily="34" charset="0"/>
              </a:rPr>
              <a:t>(10: 1)</a:t>
            </a:r>
            <a:endParaRPr lang="en-US" sz="3600" dirty="0">
              <a:latin typeface="Arial" panose="020B0604020202020204" pitchFamily="34" charset="0"/>
              <a:ea typeface="ＭＳ Ｐゴシック" charset="0"/>
              <a:cs typeface="Arial" panose="020B0604020202020204" pitchFamily="34"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9460644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11 </a:t>
            </a:r>
          </a:p>
        </p:txBody>
      </p:sp>
    </p:spTree>
    <p:extLst>
      <p:ext uri="{BB962C8B-B14F-4D97-AF65-F5344CB8AC3E}">
        <p14:creationId xmlns:p14="http://schemas.microsoft.com/office/powerpoint/2010/main" val="41467093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22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ar-SA" b="1" dirty="0">
                <a:solidFill>
                  <a:srgbClr val="FFFFFF"/>
                </a:solidFill>
                <a:latin typeface="Arial" charset="0"/>
                <a:ea typeface="ＭＳ Ｐゴシック" charset="0"/>
                <a:cs typeface="ＭＳ Ｐゴシック" charset="0"/>
              </a:rPr>
              <a:t> هَيْكَلَ</a:t>
            </a:r>
            <a:br>
              <a:rPr lang="en-US" b="1" dirty="0">
                <a:solidFill>
                  <a:srgbClr val="FFFFFF"/>
                </a:solidFill>
                <a:latin typeface="Arial" charset="0"/>
                <a:ea typeface="ＭＳ Ｐゴシック" charset="0"/>
                <a:cs typeface="ＭＳ Ｐゴシック" charset="0"/>
              </a:rPr>
            </a:br>
            <a:r>
              <a:rPr lang="ar-SA" sz="2000" b="1" dirty="0">
                <a:solidFill>
                  <a:srgbClr val="FFFFFF"/>
                </a:solidFill>
                <a:latin typeface="Arial" charset="0"/>
                <a:ea typeface="ＭＳ Ｐゴシック" charset="0"/>
                <a:cs typeface="ＭＳ Ｐゴシック" charset="0"/>
              </a:rPr>
              <a:t> </a:t>
            </a:r>
            <a:br>
              <a:rPr lang="en-US" b="1" dirty="0">
                <a:solidFill>
                  <a:srgbClr val="FFFFFF"/>
                </a:solidFill>
                <a:latin typeface="Arial" charset="0"/>
                <a:ea typeface="ＭＳ Ｐゴシック" charset="0"/>
                <a:cs typeface="ＭＳ Ｐゴシック" charset="0"/>
              </a:rPr>
            </a:br>
            <a:r>
              <a:rPr lang="ar-SA" sz="3200" b="1" dirty="0">
                <a:solidFill>
                  <a:srgbClr val="FFFFFF"/>
                </a:solidFill>
                <a:latin typeface="Arial" charset="0"/>
                <a:ea typeface="ＭＳ Ｐゴシック" charset="0"/>
                <a:cs typeface="ＭＳ Ｐゴシック" charset="0"/>
              </a:rPr>
              <a:t>رؤيا ١١ : ١-٢</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6300788" y="323754"/>
            <a:ext cx="2843212" cy="6534245"/>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١ ثُمَّ أُعْطِيتُ قَصَبَةً شِبْهَ عَصاً، وَوَقَفَ الْمَلاَكُ قَائِلاً لِي: «قُمْ وَقِسْ هَيْكَلَ اللهِ وَالْمَذْبَحَ وَالسَّاجِدِينَ فِيهِ. ٢ وَأَمَّا الدَّارُ الَّتِي هِيَ خَارِجَ الْهَيْكَلِ فَاطْرَحْهَا خَارِجاً وَلاَ تَقِسْهَا، لأَنَّهَا قَدْ أُعْطِيَتْ لِلأُمَمِ، وَسَيَدُوسُونَ الْمَدِينَةَ الْمُقَدَّسَةَ اثْنَيْنِ وَأَرْبَعِينَ شَهْراً. </a:t>
            </a:r>
          </a:p>
        </p:txBody>
      </p:sp>
      <p:sp>
        <p:nvSpPr>
          <p:cNvPr id="6" name="Text Box 19"/>
          <p:cNvSpPr txBox="1">
            <a:spLocks noChangeArrowheads="1"/>
          </p:cNvSpPr>
          <p:nvPr/>
        </p:nvSpPr>
        <p:spPr bwMode="auto">
          <a:xfrm>
            <a:off x="8461181" y="0"/>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54221194"/>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ea typeface="ＭＳ Ｐゴシック" charset="0"/>
                <a:cs typeface="Arial" panose="020B0604020202020204" pitchFamily="34" charset="0"/>
              </a:rPr>
              <a:t>هيكل أعيد بناؤه</a:t>
            </a:r>
            <a:endParaRPr lang="en-US" dirty="0">
              <a:latin typeface="Arial" panose="020B0604020202020204" pitchFamily="34" charset="0"/>
              <a:ea typeface="ＭＳ Ｐゴシック" charset="0"/>
              <a:cs typeface="Arial" panose="020B0604020202020204" pitchFamily="34" charset="0"/>
            </a:endParaRPr>
          </a:p>
        </p:txBody>
      </p:sp>
      <p:pic>
        <p:nvPicPr>
          <p:cNvPr id="916482" name="Picture 1" descr="rev 11 temple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96975"/>
            <a:ext cx="9097963"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81025136"/>
      </p:ext>
    </p:extLst>
  </p:cSld>
  <p:clrMapOvr>
    <a:overrideClrMapping bg1="lt1" tx1="dk1" bg2="lt2" tx2="dk2" accent1="accent1" accent2="accent2" accent3="accent3" accent4="accent4" accent5="accent5" accent6="accent6" hlink="hlink" folHlink="folHlink"/>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12 </a:t>
            </a:r>
          </a:p>
        </p:txBody>
      </p:sp>
    </p:spTree>
    <p:extLst>
      <p:ext uri="{BB962C8B-B14F-4D97-AF65-F5344CB8AC3E}">
        <p14:creationId xmlns:p14="http://schemas.microsoft.com/office/powerpoint/2010/main" val="3081285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2 Woman on Mo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
            <a:ext cx="9144001" cy="6858001"/>
          </a:xfrm>
          <a:prstGeom prst="rect">
            <a:avLst/>
          </a:prstGeom>
        </p:spPr>
      </p:pic>
      <p:sp>
        <p:nvSpPr>
          <p:cNvPr id="881666" name="Rectangle 2"/>
          <p:cNvSpPr>
            <a:spLocks noGrp="1" noChangeArrowheads="1"/>
          </p:cNvSpPr>
          <p:nvPr>
            <p:ph type="ctrTitle"/>
          </p:nvPr>
        </p:nvSpPr>
        <p:spPr>
          <a:xfrm>
            <a:off x="6069262" y="-24048"/>
            <a:ext cx="3074737" cy="5705627"/>
          </a:xfrm>
          <a:noFill/>
          <a:ln>
            <a:noFill/>
          </a:ln>
          <a:effectLst>
            <a:outerShdw blurRad="63500" dist="35921" dir="2700000" algn="ctr" rotWithShape="0">
              <a:schemeClr val="tx2">
                <a:alpha val="74998"/>
              </a:schemeClr>
            </a:outerShdw>
          </a:effectLst>
        </p:spPr>
        <p:txBody>
          <a:bodyPr anchor="ctr"/>
          <a:lstStyle/>
          <a:p>
            <a:r>
              <a:rPr lang="ar-SA" sz="60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امْرَأَةٌ</a:t>
            </a:r>
            <a:br>
              <a:rPr lang="en-US" b="1" kern="1200" dirty="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br>
            <a:br>
              <a:rPr lang="en-US" b="1" kern="1200" dirty="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br>
            <a:r>
              <a:rPr lang="ar-SA" sz="4000" b="1" kern="1200" dirty="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رؤيا ١٢ : ١-٦</a:t>
            </a:r>
            <a:endParaRPr lang="ar-SA" b="1" kern="1200" dirty="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1" y="1"/>
            <a:ext cx="385530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رؤيا ١٢ : ١-٢</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١ وَظَهَرَتْ آيَةٌ عَظِيمَةٌ فِي السَّمَاءِ: امْرَأَةٌ </a:t>
            </a:r>
            <a:r>
              <a:rPr kumimoji="0" lang="ar-SA" sz="3600" b="1" i="0" u="none" strike="noStrike" kern="1200" cap="none" spc="0" normalizeH="0" baseline="0" noProof="0" dirty="0" err="1">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مُتَسَرْبِلَةٌ</a:t>
            </a:r>
            <a:r>
              <a:rPr kumimoji="0" lang="ar-SA" sz="36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 بِالشَّمْسِ، وَالْقَمَرُ تَحْتَ رِجْلَيْهَا، وَعَلَى رَأْسِهَا إِكْلِيلٌ مِنِ اثْنَيْ عَشَرَ كَوْكَباً، ٢ وَهِيَ حُبْلَى تَصْرُخُ </a:t>
            </a:r>
            <a:r>
              <a:rPr kumimoji="0" lang="ar-SA" sz="3600" b="1" i="0" u="none" strike="noStrike" kern="1200" cap="none" spc="0" normalizeH="0" baseline="0" noProof="0" dirty="0" err="1">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مُتَمَخِّضَةً</a:t>
            </a:r>
            <a:r>
              <a:rPr kumimoji="0" lang="ar-SA" sz="36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 وَمُتَوَجِّعَةً لِتَلِدَ. </a:t>
            </a:r>
          </a:p>
        </p:txBody>
      </p:sp>
    </p:spTree>
    <p:extLst>
      <p:ext uri="{BB962C8B-B14F-4D97-AF65-F5344CB8AC3E}">
        <p14:creationId xmlns:p14="http://schemas.microsoft.com/office/powerpoint/2010/main" val="37498076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8" name="Picture 1" descr="Rev 12 woman_clothed_in_su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875" y="0"/>
            <a:ext cx="6772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4505158" y="2807368"/>
            <a:ext cx="4518517" cy="40506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رؤيا ١٢ : 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٣ وَظَهَرَتْ آيَةٌ أُخْرَى فِي السَّمَاءِ: </a:t>
            </a:r>
            <a:r>
              <a:rPr kumimoji="0" lang="ar-SA" sz="36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ＭＳ Ｐゴシック" charset="0"/>
              </a:rPr>
              <a:t>هُوَذَا</a:t>
            </a:r>
            <a:r>
              <a:rPr kumimoji="0" lang="ar-SA"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 تِنِّينٌ عَظِيمٌ أَحْمَرُ لَهُ سَبْعَةُ رُؤُوسٍ وَعَشَرَةُ قُرُونٍ، وَعَلَى رُؤُوسِهِ سَبْعَةُ تِيجَانٍ. </a:t>
            </a:r>
          </a:p>
        </p:txBody>
      </p:sp>
      <p:sp>
        <p:nvSpPr>
          <p:cNvPr id="881666" name="Rectangle 2"/>
          <p:cNvSpPr>
            <a:spLocks noGrp="1" noChangeArrowheads="1"/>
          </p:cNvSpPr>
          <p:nvPr>
            <p:ph type="ctrTitle"/>
          </p:nvPr>
        </p:nvSpPr>
        <p:spPr>
          <a:xfrm>
            <a:off x="4692317" y="0"/>
            <a:ext cx="4182310" cy="2941053"/>
          </a:xfrm>
          <a:noFill/>
          <a:ln>
            <a:noFill/>
          </a:ln>
          <a:effectLst/>
        </p:spPr>
        <p:txBody>
          <a:bodyPr anchor="ctr"/>
          <a:lstStyle/>
          <a:p>
            <a:r>
              <a:rPr lang="ar-SA" sz="6600" b="1" kern="1200" dirty="0">
                <a:solidFill>
                  <a:srgbClr val="FFFFFF"/>
                </a:solidFill>
                <a:effectLst>
                  <a:glow rad="228600">
                    <a:schemeClr val="tx1"/>
                  </a:glow>
                </a:effectLst>
                <a:latin typeface="Arial" charset="0"/>
                <a:ea typeface="ＭＳ Ｐゴシック" charset="0"/>
                <a:cs typeface="ＭＳ Ｐゴシック" charset="0"/>
              </a:rPr>
              <a:t>تِنِّينٌ</a:t>
            </a:r>
            <a:endParaRPr lang="en-US" sz="6600" b="1" kern="1200" dirty="0">
              <a:solidFill>
                <a:srgbClr val="FFFFFF"/>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51126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68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376835" name="Rectangle 7"/>
          <p:cNvSpPr>
            <a:spLocks noGrp="1" noChangeArrowheads="1"/>
          </p:cNvSpPr>
          <p:nvPr>
            <p:ph type="title"/>
          </p:nvPr>
        </p:nvSpPr>
        <p:spPr>
          <a:xfrm>
            <a:off x="179388" y="115888"/>
            <a:ext cx="8348662" cy="792162"/>
          </a:xfrm>
          <a:solidFill>
            <a:schemeClr val="tx1"/>
          </a:solidFill>
        </p:spPr>
        <p:txBody>
          <a:bodyPr/>
          <a:lstStyle/>
          <a:p>
            <a:r>
              <a:rPr lang="ar-JO" b="1" dirty="0">
                <a:latin typeface="Arial" charset="0"/>
                <a:ea typeface="ＭＳ Ｐゴシック" charset="0"/>
              </a:rPr>
              <a:t>التسلسل الزمني للأسبوع السبعين</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6837" name="Text Box 14"/>
          <p:cNvSpPr txBox="1">
            <a:spLocks noChangeArrowheads="1"/>
          </p:cNvSpPr>
          <p:nvPr/>
        </p:nvSpPr>
        <p:spPr bwMode="auto">
          <a:xfrm>
            <a:off x="8472304"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333</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4"/>
            <a:ext cx="2335213" cy="658848"/>
            <a:chOff x="4324836" y="4941168"/>
            <a:chExt cx="2335396" cy="659581"/>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1260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3"/>
              <a:ext cx="1744799"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رؤ 11: 3، 12: 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740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مت 24: 30</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59"/>
            <a:ext cx="1008063" cy="389980"/>
            <a:chOff x="6804245" y="3717032"/>
            <a:chExt cx="1080120" cy="389565"/>
          </a:xfrm>
        </p:grpSpPr>
        <p:sp>
          <p:nvSpPr>
            <p:cNvPr id="103" name="Text Box 10"/>
            <p:cNvSpPr txBox="1">
              <a:spLocks noChangeArrowheads="1"/>
            </p:cNvSpPr>
            <p:nvPr/>
          </p:nvSpPr>
          <p:spPr bwMode="auto">
            <a:xfrm>
              <a:off x="6804245" y="3717032"/>
              <a:ext cx="1080120" cy="389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376878"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768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3768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81"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599014" y="4940473"/>
                <a:ext cx="1746086"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376882"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5" y="4940473"/>
                <a:ext cx="1744498"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83"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قطع العهد</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دا 9: 27أ</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3768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70" name="Group 96"/>
            <p:cNvGrpSpPr>
              <a:grpSpLocks/>
            </p:cNvGrpSpPr>
            <p:nvPr/>
          </p:nvGrpSpPr>
          <p:grpSpPr bwMode="auto">
            <a:xfrm>
              <a:off x="970034" y="3307953"/>
              <a:ext cx="1009720" cy="390071"/>
              <a:chOff x="6880741" y="3717677"/>
              <a:chExt cx="1080743" cy="390071"/>
            </a:xfrm>
          </p:grpSpPr>
          <p:sp>
            <p:nvSpPr>
              <p:cNvPr id="98" name="Text Box 10"/>
              <p:cNvSpPr txBox="1">
                <a:spLocks noChangeArrowheads="1"/>
              </p:cNvSpPr>
              <p:nvPr/>
            </p:nvSpPr>
            <p:spPr bwMode="auto">
              <a:xfrm>
                <a:off x="6880741" y="3717677"/>
                <a:ext cx="1080743" cy="390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71"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تعيين     الوحش</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رؤ 17: 13</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1" name="Text Box 10"/>
            <p:cNvSpPr txBox="1">
              <a:spLocks noChangeArrowheads="1"/>
            </p:cNvSpPr>
            <p:nvPr/>
          </p:nvSpPr>
          <p:spPr bwMode="auto">
            <a:xfrm>
              <a:off x="1246278" y="2677569"/>
              <a:ext cx="174478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3 سنوات و نصف</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376860"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المجيء الثاني</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3768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45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دا 12: 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86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اكتمال رجوع المسيح</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376864"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433551"/>
            <a:chOff x="2699792" y="1433435"/>
            <a:chExt cx="4032447" cy="4433747"/>
          </a:xfrm>
        </p:grpSpPr>
        <p:sp>
          <p:nvSpPr>
            <p:cNvPr id="376851" name="Text Box 10"/>
            <p:cNvSpPr txBox="1">
              <a:spLocks noChangeArrowheads="1"/>
            </p:cNvSpPr>
            <p:nvPr/>
          </p:nvSpPr>
          <p:spPr bwMode="auto">
            <a:xfrm>
              <a:off x="2699792" y="4941630"/>
              <a:ext cx="1368152" cy="925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Covenant Broken</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Dan. 9:27b</a:t>
              </a:r>
            </a:p>
          </p:txBody>
        </p:sp>
        <p:grpSp>
          <p:nvGrpSpPr>
            <p:cNvPr id="3768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a:ea typeface="ＭＳ Ｐゴシック" charset="0"/>
                    <a:cs typeface="Arial"/>
                  </a:rPr>
                  <a:t>1290 يوم</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3768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a:ea typeface="ＭＳ Ｐゴシック" charset="0"/>
                    <a:cs typeface="Arial"/>
                  </a:rPr>
                  <a:t>دا 12: 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433435"/>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a:ea typeface="ＭＳ Ｐゴシック" charset="0"/>
                  <a:cs typeface="Arial"/>
                </a:rPr>
                <a:t>منتصف الأسبوع</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376854"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6855"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376848"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4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مقتبسة من ج. دوايت بنتيكوست، كلية دالاس اللاهوتية، 1988</a:t>
            </a:r>
            <a:endPar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الضيقة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126" name="Rounded Rectangle 125"/>
          <p:cNvSpPr>
            <a:spLocks noChangeArrowheads="1"/>
          </p:cNvSpPr>
          <p:nvPr/>
        </p:nvSpPr>
        <p:spPr bwMode="auto">
          <a:xfrm>
            <a:off x="4211638" y="5373688"/>
            <a:ext cx="2447925" cy="51319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الضيقة العظيمة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65" name="Cloud Callout 64">
            <a:extLst>
              <a:ext uri="{FF2B5EF4-FFF2-40B4-BE49-F238E27FC236}">
                <a16:creationId xmlns:a16="http://schemas.microsoft.com/office/drawing/2014/main" id="{664A552F-66E7-934E-A040-31F6EA40D1E0}"/>
              </a:ext>
            </a:extLst>
          </p:cNvPr>
          <p:cNvSpPr/>
          <p:nvPr/>
        </p:nvSpPr>
        <p:spPr bwMode="auto">
          <a:xfrm>
            <a:off x="96634" y="1"/>
            <a:ext cx="4431363" cy="3258154"/>
          </a:xfrm>
          <a:prstGeom prst="cloudCallout">
            <a:avLst>
              <a:gd name="adj1" fmla="val 49038"/>
              <a:gd name="adj2" fmla="val 58746"/>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66" name="TextBox 65">
            <a:extLst>
              <a:ext uri="{FF2B5EF4-FFF2-40B4-BE49-F238E27FC236}">
                <a16:creationId xmlns:a16="http://schemas.microsoft.com/office/drawing/2014/main" id="{D2FE3EAD-8E06-074D-A214-F294B3308397}"/>
              </a:ext>
            </a:extLst>
          </p:cNvPr>
          <p:cNvSpPr txBox="1"/>
          <p:nvPr/>
        </p:nvSpPr>
        <p:spPr>
          <a:xfrm>
            <a:off x="561479" y="446592"/>
            <a:ext cx="3809994"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ＭＳ Ｐゴシック" charset="0"/>
                <a:cs typeface="Arial"/>
              </a:rPr>
              <a:t>رؤيا ١٢ : ٦</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ＭＳ Ｐゴシック" charset="0"/>
                <a:cs typeface="Arial"/>
              </a:rPr>
              <a:t> وَالْمَرْأَةُ هَرَبَتْ إِلَى الْبَرِّيَّةِ حَيْثُ لَهَا مَوْضِعٌ مُعَدٌّ مِنَ اللهِ لِكَيْ يَعُولُوهَا هُنَاكَ أَلْفاً وَمِئَتَيْنِ وَسِتِّينَ يَوْماً. </a:t>
            </a:r>
          </a:p>
        </p:txBody>
      </p:sp>
    </p:spTree>
    <p:extLst>
      <p:ext uri="{BB962C8B-B14F-4D97-AF65-F5344CB8AC3E}">
        <p14:creationId xmlns:p14="http://schemas.microsoft.com/office/powerpoint/2010/main" val="896772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P spid="65" grpId="0" animBg="1"/>
      <p:bldP spid="6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52400" y="244475"/>
            <a:ext cx="4196576" cy="1368426"/>
          </a:xfrm>
          <a:ln>
            <a:miter lim="800000"/>
            <a:headEnd/>
            <a:tailEnd/>
          </a:ln>
          <a:effectLst>
            <a:outerShdw blurRad="63500" dist="35921" dir="2700000" algn="ctr" rotWithShape="0">
              <a:schemeClr val="tx2">
                <a:alpha val="74997"/>
              </a:schemeClr>
            </a:outerShdw>
          </a:effectLst>
        </p:spPr>
        <p:txBody>
          <a:bodyPr/>
          <a:lstStyle/>
          <a:p>
            <a:pPr rtl="1">
              <a:defRPr/>
            </a:pPr>
            <a:r>
              <a:rPr lang="ar-JO"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رؤيا </a:t>
            </a:r>
            <a:r>
              <a:rPr lang="ar-SA"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١٣-١٩</a:t>
            </a:r>
            <a:endParaRPr lang="en-US"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152400" y="4776324"/>
            <a:ext cx="2546195"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التنين الشيطان</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1905000" y="4928724"/>
            <a:ext cx="4685371"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وحش البحر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456420" y="4890624"/>
            <a:ext cx="367488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485775" marR="0" lvl="0" indent="-442913"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 وحش الأرضالنبي الكذاب</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9050" y="6078442"/>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39434" y="-589593"/>
            <a:ext cx="1104566"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 name="Rectangle 9">
            <a:extLst>
              <a:ext uri="{FF2B5EF4-FFF2-40B4-BE49-F238E27FC236}">
                <a16:creationId xmlns:a16="http://schemas.microsoft.com/office/drawing/2014/main" id="{DD8F4C8A-EBD5-1C4E-91F7-05D0892FFECB}"/>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341535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7_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6_Executiv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18075</TotalTime>
  <Words>7281</Words>
  <Application>Microsoft Macintosh PowerPoint</Application>
  <PresentationFormat>On-screen Show (4:3)</PresentationFormat>
  <Paragraphs>1067</Paragraphs>
  <Slides>139</Slides>
  <Notes>100</Notes>
  <HiddenSlides>0</HiddenSlides>
  <MMClips>0</MMClips>
  <ScaleCrop>false</ScaleCrop>
  <HeadingPairs>
    <vt:vector size="8" baseType="variant">
      <vt:variant>
        <vt:lpstr>Fonts Used</vt:lpstr>
      </vt:variant>
      <vt:variant>
        <vt:i4>16</vt:i4>
      </vt:variant>
      <vt:variant>
        <vt:lpstr>Theme</vt:lpstr>
      </vt:variant>
      <vt:variant>
        <vt:i4>34</vt:i4>
      </vt:variant>
      <vt:variant>
        <vt:lpstr>Embedded OLE Servers</vt:lpstr>
      </vt:variant>
      <vt:variant>
        <vt:i4>1</vt:i4>
      </vt:variant>
      <vt:variant>
        <vt:lpstr>Slide Titles</vt:lpstr>
      </vt:variant>
      <vt:variant>
        <vt:i4>139</vt:i4>
      </vt:variant>
    </vt:vector>
  </HeadingPairs>
  <TitlesOfParts>
    <vt:vector size="190" baseType="lpstr">
      <vt:lpstr>26</vt:lpstr>
      <vt:lpstr>Arail</vt:lpstr>
      <vt:lpstr>Times</vt:lpstr>
      <vt:lpstr>Arial</vt:lpstr>
      <vt:lpstr>Arial Black</vt:lpstr>
      <vt:lpstr>Arial Narrow</vt:lpstr>
      <vt:lpstr>Arial Rounded MT Bold</vt:lpstr>
      <vt:lpstr>Book Antiqua</vt:lpstr>
      <vt:lpstr>Calibri</vt:lpstr>
      <vt:lpstr>Chalkduster</vt:lpstr>
      <vt:lpstr>Comic Sans MS</vt:lpstr>
      <vt:lpstr>Helvetica Neue Black Condensed</vt:lpstr>
      <vt:lpstr>Monotype Sorts</vt:lpstr>
      <vt:lpstr>Times New Roman</vt:lpstr>
      <vt:lpstr>Trebuchet MS</vt:lpstr>
      <vt:lpstr>Wingdings</vt:lpstr>
      <vt:lpstr>7_Executive</vt:lpstr>
      <vt:lpstr>預設簡報設計</vt:lpstr>
      <vt:lpstr>21_Blank Presentation</vt:lpstr>
      <vt:lpstr>1_Beam</vt:lpstr>
      <vt:lpstr>17_Office Theme</vt:lpstr>
      <vt:lpstr>3_Office Theme</vt:lpstr>
      <vt:lpstr>10_Blank Presentation</vt:lpstr>
      <vt:lpstr>6_Default Design</vt:lpstr>
      <vt:lpstr>49_Blank Presentation</vt:lpstr>
      <vt:lpstr>2_Blank Presentation</vt:lpstr>
      <vt:lpstr>7_Default Design</vt:lpstr>
      <vt:lpstr>2_untitled 1</vt:lpstr>
      <vt:lpstr>16_Blank Presentation</vt:lpstr>
      <vt:lpstr>4_Office Theme</vt:lpstr>
      <vt:lpstr>22_Blank Presentation</vt:lpstr>
      <vt:lpstr>Dads Tie</vt:lpstr>
      <vt:lpstr>31_Blank Presentation</vt:lpstr>
      <vt:lpstr>Hardcover</vt:lpstr>
      <vt:lpstr>51_Blank Presentation</vt:lpstr>
      <vt:lpstr>Default Design</vt:lpstr>
      <vt:lpstr>1_Blank Presentation</vt:lpstr>
      <vt:lpstr>4_Blank Presentation</vt:lpstr>
      <vt:lpstr>11_Blank Presentation</vt:lpstr>
      <vt:lpstr>12_Blank Presentation</vt:lpstr>
      <vt:lpstr>2_Beam</vt:lpstr>
      <vt:lpstr>Crumple</vt:lpstr>
      <vt:lpstr>19_Office Theme</vt:lpstr>
      <vt:lpstr>10_Office Theme</vt:lpstr>
      <vt:lpstr>5_Blank Presentation</vt:lpstr>
      <vt:lpstr>14_Blank Presentation</vt:lpstr>
      <vt:lpstr>48_Blank Presentation</vt:lpstr>
      <vt:lpstr>6_Blank Presentation</vt:lpstr>
      <vt:lpstr>Orbit</vt:lpstr>
      <vt:lpstr>1_Orbit</vt:lpstr>
      <vt:lpstr>Document</vt:lpstr>
      <vt:lpstr>كن منتصراً</vt:lpstr>
      <vt:lpstr>ما الذي يسبب لك</vt:lpstr>
      <vt:lpstr>فايروس الكورونا 2020</vt:lpstr>
      <vt:lpstr>كيف يمكنك أن تنظر إلى الرب أثناء جهادك؟</vt:lpstr>
      <vt:lpstr>Don't Look Down</vt:lpstr>
      <vt:lpstr>الرؤيا</vt:lpstr>
      <vt:lpstr>ما هو عنوان؟</vt:lpstr>
      <vt:lpstr>PowerPoint Presentation</vt:lpstr>
      <vt:lpstr>مفاتيح لفتح الرؤيا</vt:lpstr>
      <vt:lpstr>يخبرنا الرؤيا أن نتطلع إلى ...</vt:lpstr>
      <vt:lpstr>سيادة المسيح في  الإنتصار المستقبلي</vt:lpstr>
      <vt:lpstr>ممثل مسلم  مثل السيد المسيح في إيران  (29 أبريل 2008)</vt:lpstr>
      <vt:lpstr>كان يسوع ذا صلة في السبعينيات</vt:lpstr>
      <vt:lpstr>لكن يسوع أصبح جبانًا</vt:lpstr>
      <vt:lpstr>What's the big deal about Jesus?</vt:lpstr>
      <vt:lpstr>هنا صار يسوع رجل الكهف</vt:lpstr>
      <vt:lpstr>يسوع هو الملك الحقيقي!</vt:lpstr>
      <vt:lpstr>دوميتيان (81-96 م)</vt:lpstr>
      <vt:lpstr>نظرة عامة على العهد الجديد</vt:lpstr>
      <vt:lpstr>ساعد الكشف عن سيادة يسوع المسيح في إقناع الكنائس السبع في آسيا بأن المسيح يمكنه التغلب على التنازلات الداخلية والمعارضة الخارجية.</vt:lpstr>
      <vt:lpstr>الموضوع الرئيسي</vt:lpstr>
      <vt:lpstr>ننتصر عندما نرى أن يسوع يسود ...</vt:lpstr>
      <vt:lpstr>رؤيا يوحنا</vt:lpstr>
      <vt:lpstr>رؤيا  1 </vt:lpstr>
      <vt:lpstr>ننتصر عندما نرى أن يسوع يسود على </vt:lpstr>
      <vt:lpstr>يوحنا في بطمس  (رؤيا١: ٩-١٠)</vt:lpstr>
      <vt:lpstr>السياق المزدوج للكتاب</vt:lpstr>
      <vt:lpstr>لماذا يجب أن نعرف أن يسوع يحكم العالم؟</vt:lpstr>
      <vt:lpstr>1. يكشف يسوع عن المستقبل ويعد  بمباركة جميع الذين يقرأون ويطيعون النبوة  (1: 1- 3).</vt:lpstr>
      <vt:lpstr>الخصائص</vt:lpstr>
      <vt:lpstr>2. يجب أن نعبد الله الثالوث  لأن الحاكم المقام  سيعود قريبًا  (1: 4- 8).</vt:lpstr>
      <vt:lpstr>"هُوَذَا  يَأْتِي مَعَ ٱلسَّحَابِ،  وَسَتَنْظُرُهُ كُلُّ عَيْنٍ،  وَٱلَّذِينَ طَعَنُوهُ،  وَيَنُوحُ عَلَيْهِ جَمِيعُ قَبَائِلِ ٱلْأَرْضِ.  نَعَمْ آمِينَ."</vt:lpstr>
      <vt:lpstr>"«أَنَا هُوَ ٱلْأَلِفُ وَٱلْيَاءُ،  ٱلْبِدَايَةُ وَٱلنِّهَايَةُ»  يَقُولُ ٱلرَّبُّ ٱلْكَائِنُ  وَٱلَّذِي كَانَ وَٱلَّذِي يَأْتِي،  ٱلْقَادِرُ عَلَى كُلِّ شَيْءٍ." (1: 8).</vt:lpstr>
      <vt:lpstr>3. رؤية يسوع ممجدًا تُظهر أنه قادر على  حلّ مشاكلك. (1: 9- 20).</vt:lpstr>
      <vt:lpstr>الكنائس السبعة (رؤيا 2- 3).</vt:lpstr>
      <vt:lpstr>إن رؤية يوحنا للمسيح الممجد تثبت أنه  قادر أن يعالج  مشاكل الكنيسة  الداخلية والخارجية.  (1: 12- 16).</vt:lpstr>
      <vt:lpstr>الملك - الديان:  " مُتَسَرْبِلًا بِثَوْبٍ إِلَى ٱلرِّجْلَيْنِ، وَمُتَمَنْطِقًا عِنْدَ ثَدْيَيْهِ  بِمِنْطَقَةٍ مِنْ ذَهَبٍ."  (1: 13)</vt:lpstr>
      <vt:lpstr>"... صوت مياهٍ كثيرة" (1: 15 ب).</vt:lpstr>
      <vt:lpstr>"سيف... يخرج من فمهِ" (1: 16)</vt:lpstr>
      <vt:lpstr>رؤيا ١ : ١٧-١٨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vt:lpstr>
      <vt:lpstr>المبدأ رقم 4:
</vt:lpstr>
      <vt:lpstr>رؤيا يوحنا</vt:lpstr>
      <vt:lpstr>ننتصر عندما نرى أن يسوع يسود على </vt:lpstr>
      <vt:lpstr>الرؤيا 2</vt:lpstr>
      <vt:lpstr>يسوع المسيح له السلطان على كل هذه الكنائس </vt:lpstr>
      <vt:lpstr>لذلك كتب يسوع للكنائس السبعة (Rev 2–3)</vt:lpstr>
      <vt:lpstr>رؤيا يوحنا</vt:lpstr>
      <vt:lpstr>The 7 Churches (Rev. 2–3)</vt:lpstr>
      <vt:lpstr>أفسس ناشطة لكن متراجعة رؤيا 2:1-7</vt:lpstr>
      <vt:lpstr>Revelation 2:4 (NIV)</vt:lpstr>
      <vt:lpstr>رؤيا ٢ : ٤</vt:lpstr>
      <vt:lpstr>ثابتة لكن متألمة</vt:lpstr>
      <vt:lpstr>رؤيا ٢ : ١٠ كُنْ أَمِيناً إِلَى الْمَوْتِ</vt:lpstr>
      <vt:lpstr>فإن ردنا</vt:lpstr>
      <vt:lpstr>عزيزتي برغامس</vt:lpstr>
      <vt:lpstr>مذبح زيوس</vt:lpstr>
      <vt:lpstr>ثياتيرا: متورطة ومع ذلك غير أخلاقية</vt:lpstr>
      <vt:lpstr>Porn-Again Christian</vt:lpstr>
      <vt:lpstr>كيف يرد يسوع على الفساد الأخلاقي بين المؤمنين؟</vt:lpstr>
      <vt:lpstr>الخدمة ليست بديلاً عن الطهارة</vt:lpstr>
      <vt:lpstr>متميّزة لكنها ميّتة</vt:lpstr>
      <vt:lpstr>ساردس</vt:lpstr>
      <vt:lpstr>هل ستستيقظ؟</vt:lpstr>
      <vt:lpstr>سوء المعاملة بعد التركيز على الإرساليات</vt:lpstr>
      <vt:lpstr>ماذا يريد يسوع لنا؟ ألا يريد منّا أن نتواصل؟</vt:lpstr>
      <vt:lpstr>الفكرة الرئيسية</vt:lpstr>
      <vt:lpstr>الاختطاف "قبل الضيقة"</vt:lpstr>
      <vt:lpstr>فخمة ولكن فاترة</vt:lpstr>
      <vt:lpstr>على النار من أجل المسيح</vt:lpstr>
      <vt:lpstr>كيف يمكنك علاج الفتور الرّوحي؟</vt:lpstr>
      <vt:lpstr>استبدل الاعتماد – على الذات بالاعتماد – على المسيح</vt:lpstr>
      <vt:lpstr>ننتصر عندما نرى أن يسوع يسود على </vt:lpstr>
      <vt:lpstr>رؤيا 4 </vt:lpstr>
      <vt:lpstr>PowerPoint Presentation</vt:lpstr>
      <vt:lpstr>رؤيا 5 </vt:lpstr>
      <vt:lpstr>دينونات الختم (رؤيا 5- 6)</vt:lpstr>
      <vt:lpstr>مَنْ هُوَ مُسْتَحِقٌّ أَنْ يَفْتَحَ السِّفْرَ وَيَفُكَّ خُتُومَهُ؟</vt:lpstr>
      <vt:lpstr>PowerPoint Presentation</vt:lpstr>
      <vt:lpstr>الفكرة الرئيسيّة في رؤيا 5</vt:lpstr>
      <vt:lpstr>رؤيا  6 </vt:lpstr>
      <vt:lpstr>مآسي الأفراس الأربعة (6: 1- 8)</vt:lpstr>
      <vt:lpstr>التسلسل الزمني للرؤيا</vt:lpstr>
      <vt:lpstr>رؤيا 7 </vt:lpstr>
      <vt:lpstr>الْمَخْتُومِينَ مِئَةً وَأَرْبَعَةً وَأَرْبَعِينَ أَلْفاً</vt:lpstr>
      <vt:lpstr>الشعب المتعدد الأعراق</vt:lpstr>
      <vt:lpstr>رؤيا 8 </vt:lpstr>
      <vt:lpstr>دينونة السبعة  أبواق  ( رؤيا 8: 6 – 11: 19)</vt:lpstr>
      <vt:lpstr>رؤيا  9 </vt:lpstr>
      <vt:lpstr>جُيُوشِ الْفُرْسَانِ مِئَتَا مِلْيُونٍ</vt:lpstr>
      <vt:lpstr>رؤيا  10 </vt:lpstr>
      <vt:lpstr>الملاك مع السِفر الصغير (10: 1)</vt:lpstr>
      <vt:lpstr>رؤيا 11 </vt:lpstr>
      <vt:lpstr> هَيْكَلَ   رؤيا ١١ : ١-٢</vt:lpstr>
      <vt:lpstr>هيكل أعيد بناؤه</vt:lpstr>
      <vt:lpstr>رؤيا 12 </vt:lpstr>
      <vt:lpstr>امْرَأَةٌ  رؤيا ١٢ : ١-٦</vt:lpstr>
      <vt:lpstr>تِنِّينٌ</vt:lpstr>
      <vt:lpstr>التسلسل الزمني للأسبوع السبعين</vt:lpstr>
      <vt:lpstr>رؤيا ١٣-١٩</vt:lpstr>
      <vt:lpstr>Slides on  رؤيا 13 </vt:lpstr>
      <vt:lpstr>العالم سيعبد الوحش</vt:lpstr>
      <vt:lpstr>Slides on  رؤيا  14 </vt:lpstr>
      <vt:lpstr>The 144,000 Sing (14:1-5)</vt:lpstr>
      <vt:lpstr>Slides on  رؤيا  15 </vt:lpstr>
      <vt:lpstr>محتويات الدينونة</vt:lpstr>
      <vt:lpstr>Slides on  رؤيا  16 </vt:lpstr>
      <vt:lpstr>جامات الدينونة (رؤيا 16)</vt:lpstr>
      <vt:lpstr>معركة هرمجدّون  (16: 16)</vt:lpstr>
      <vt:lpstr>Slides on  رؤيا  17 </vt:lpstr>
      <vt:lpstr>الزَّانِيَةِ الْعَظِيمَةِ  و الْوَحْش</vt:lpstr>
      <vt:lpstr>Slides on  رؤيا  18 </vt:lpstr>
      <vt:lpstr>ولكن بابل ستدمّر في ساعة واحدة بالنار</vt:lpstr>
      <vt:lpstr>Slides on  رؤيا  19 </vt:lpstr>
      <vt:lpstr>عرس  وعشاء الخروف</vt:lpstr>
      <vt:lpstr>رؤيا ١٩ : ١١ فَرَسٌ أَبْيَضُ وَالْجَالِسُ عَلَيْهِ يُدْعَى أَمِيناً وَصَادِقاً</vt:lpstr>
      <vt:lpstr>Slides on  رؤيا 20 </vt:lpstr>
      <vt:lpstr>ربط الشيطان</vt:lpstr>
      <vt:lpstr>التسلسل الزمني رؤيا ٢٠: ١-٦</vt:lpstr>
      <vt:lpstr>PowerPoint Presentation</vt:lpstr>
      <vt:lpstr>هل سيخضع الجميع للمسيح في الألفية؟</vt:lpstr>
      <vt:lpstr>الشيطان هو  السيد المخادع</vt:lpstr>
      <vt:lpstr>الإيقاف الاخير للشيطان رؤيا ٢٠: ٧-١٠ (NLT)</vt:lpstr>
      <vt:lpstr>رؤيا ٢٠ : ١١   ثُمَّ رَأَيْتُ عَرْشاً عَظِيماً أَبْيَضَ</vt:lpstr>
      <vt:lpstr>رؤيا ٢٠ : ١٢   وَانْفَتَحَتْ أَسْفَارٌ</vt:lpstr>
      <vt:lpstr>رؤيا ٢٠ : ١٥   وَكُلُّ مَنْ لَمْ يُوجَدْ مَكْتُوباً فِي سِفْرِ الْحَيَاةِ طُرِحَ فِي بُحَيْرَةِ النَّارِ. </vt:lpstr>
      <vt:lpstr>Slides on  رؤيا 21 </vt:lpstr>
      <vt:lpstr>اكتمال كل الأشياء</vt:lpstr>
      <vt:lpstr>المدينة المكعّبة</vt:lpstr>
      <vt:lpstr>مُهَيَّأَةً كَعَرُوسٍ مُزَيَّنَةٍ لِرَجُلِهَا</vt:lpstr>
      <vt:lpstr>أورشليم الجديدة فوق أورشليم الحالية</vt:lpstr>
      <vt:lpstr>Slides on  رؤيا  22 </vt:lpstr>
      <vt:lpstr>يشجعنا المسيح على الحياة كما لو أنه يمكن  أن يأتي في أي لحظة (22: 7- 17)</vt:lpstr>
      <vt:lpstr>الفكرة الرئيسية في رؤيا 21- 22</vt:lpstr>
      <vt:lpstr>كيف نكون منتصرين في المسيح؟</vt:lpstr>
      <vt:lpstr>يسوع يحكم العالم!  لهذا يمكنه التعامل مع مشكلتك الصغيرة.</vt:lpstr>
      <vt:lpstr>ننتصر عندما نرى أن يسوع يسود على </vt:lpstr>
      <vt:lpstr>للذين في مرحلة ما قبل أن يكونوا مسيحيين: هل خضعتم لسيادة المسيح عليكم؟ </vt:lpstr>
      <vt:lpstr>Black</vt:lpstr>
      <vt:lpstr>تفسير الكتاب المقدس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Rick Griffith</dc:creator>
  <cp:lastModifiedBy>Rick Griffith</cp:lastModifiedBy>
  <cp:revision>309</cp:revision>
  <dcterms:created xsi:type="dcterms:W3CDTF">2015-08-05T07:59:09Z</dcterms:created>
  <dcterms:modified xsi:type="dcterms:W3CDTF">2023-10-19T13:09:11Z</dcterms:modified>
</cp:coreProperties>
</file>